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5" r:id="rId2"/>
    <p:sldId id="261" r:id="rId3"/>
    <p:sldId id="278" r:id="rId4"/>
    <p:sldId id="259" r:id="rId5"/>
    <p:sldId id="262" r:id="rId6"/>
    <p:sldId id="286" r:id="rId7"/>
    <p:sldId id="283" r:id="rId8"/>
    <p:sldId id="277" r:id="rId9"/>
    <p:sldId id="263" r:id="rId10"/>
    <p:sldId id="284" r:id="rId11"/>
    <p:sldId id="287" r:id="rId12"/>
    <p:sldId id="264" r:id="rId13"/>
    <p:sldId id="276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457"/>
    <a:srgbClr val="00FFFF"/>
    <a:srgbClr val="00FF00"/>
    <a:srgbClr val="FF7233"/>
    <a:srgbClr val="F15424"/>
    <a:srgbClr val="EA477C"/>
    <a:srgbClr val="FF8C00"/>
    <a:srgbClr val="483D8B"/>
    <a:srgbClr val="4682B4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F2CDC-ABBE-4936-B497-59747CD3C2C1}" v="183" dt="2024-09-17T10:40:07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83DD-5F7D-2349-A419-026DA4A7F66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38314-52BC-2543-9179-27F751390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0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2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Frontend:React.js</a:t>
            </a:r>
            <a:r>
              <a:rPr lang="en-IN" dirty="0"/>
              <a:t> Recharts Tailwind CSS</a:t>
            </a:r>
          </a:p>
          <a:p>
            <a:r>
              <a:rPr lang="en-IN" dirty="0"/>
              <a:t>Backend: Python </a:t>
            </a:r>
            <a:r>
              <a:rPr lang="en-IN" dirty="0" err="1"/>
              <a:t>FastAPI</a:t>
            </a:r>
            <a:r>
              <a:rPr lang="en-IN" dirty="0"/>
              <a:t> Node.jsExpress.js</a:t>
            </a:r>
          </a:p>
          <a:p>
            <a:r>
              <a:rPr lang="en-IN" dirty="0"/>
              <a:t>Cloud Service </a:t>
            </a:r>
            <a:r>
              <a:rPr lang="en-IN" dirty="0" err="1"/>
              <a:t>Provider:FirebaseDigitalOcean</a:t>
            </a:r>
            <a:endParaRPr lang="en-IN" dirty="0"/>
          </a:p>
          <a:p>
            <a:r>
              <a:rPr lang="en-IN" dirty="0"/>
              <a:t>Hosting: </a:t>
            </a:r>
            <a:r>
              <a:rPr lang="en-IN" dirty="0" err="1"/>
              <a:t>VercelRailway</a:t>
            </a:r>
            <a:endParaRPr lang="en-IN" dirty="0"/>
          </a:p>
          <a:p>
            <a:r>
              <a:rPr lang="en-IN" dirty="0"/>
              <a:t>Industrial Add </a:t>
            </a:r>
            <a:r>
              <a:rPr lang="en-IN" dirty="0" err="1"/>
              <a:t>Ons:Husky</a:t>
            </a:r>
            <a:r>
              <a:rPr lang="en-IN" dirty="0"/>
              <a:t> (for code quality)Clarity (for error recording)Sentry (for error detection)Playwright (for testing)</a:t>
            </a:r>
          </a:p>
          <a:p>
            <a:r>
              <a:rPr lang="en-IN" dirty="0"/>
              <a:t>NLP &amp; ML:BART, Stable Diffusion, Tesseract OCR, Gemini 1.5 Flash, </a:t>
            </a:r>
            <a:r>
              <a:rPr lang="en-IN" dirty="0" err="1"/>
              <a:t>TensorFlow,PyTorch</a:t>
            </a:r>
            <a:endParaRPr lang="en-IN" dirty="0"/>
          </a:p>
          <a:p>
            <a:r>
              <a:rPr lang="en-IN" dirty="0"/>
              <a:t>Design: Figma, Canva</a:t>
            </a:r>
          </a:p>
          <a:p>
            <a:r>
              <a:rPr lang="en-IN" dirty="0"/>
              <a:t>Tools: Postman, Git/GitHub</a:t>
            </a:r>
          </a:p>
          <a:p>
            <a:r>
              <a:rPr lang="en-IN" dirty="0" err="1"/>
              <a:t>Others:Kaggle</a:t>
            </a:r>
            <a:r>
              <a:rPr lang="en-IN" dirty="0"/>
              <a:t>, CI/CD Pipelines, </a:t>
            </a:r>
            <a:r>
              <a:rPr lang="en-IN" dirty="0" err="1"/>
              <a:t>Pexels</a:t>
            </a:r>
            <a:r>
              <a:rPr lang="en-IN" dirty="0"/>
              <a:t>, Transformers, </a:t>
            </a:r>
            <a:r>
              <a:rPr lang="en-IN" dirty="0" err="1"/>
              <a:t>pdfplumber</a:t>
            </a:r>
            <a:r>
              <a:rPr lang="en-IN" dirty="0"/>
              <a:t>, </a:t>
            </a:r>
            <a:r>
              <a:rPr lang="en-IN" dirty="0" err="1"/>
              <a:t>pydub</a:t>
            </a:r>
            <a:r>
              <a:rPr lang="en-IN" dirty="0"/>
              <a:t>, </a:t>
            </a:r>
            <a:r>
              <a:rPr lang="en-IN" dirty="0" err="1"/>
              <a:t>moviepy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3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7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Realistic facial expressions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 Lifelike speech, and dynamic gestures</a:t>
            </a:r>
          </a:p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 Human-like touch to video explanations</a:t>
            </a:r>
          </a:p>
          <a:p>
            <a:r>
              <a:rPr lang="en-IN"/>
              <a:t>Vr</a:t>
            </a:r>
          </a:p>
          <a:p>
            <a:r>
              <a:rPr lang="en-US" sz="1200"/>
              <a:t>Users can experience the video content in an immersive environment</a:t>
            </a:r>
          </a:p>
          <a:p>
            <a:r>
              <a:rPr lang="en-US" sz="1200"/>
              <a:t>Enhancing engagement and understanding</a:t>
            </a:r>
            <a:endParaRPr kumimoji="0" lang="en-IN" sz="120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IN" sz="1200" i="0" u="sng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Rubik" pitchFamily="2" charset="-79"/>
                <a:ea typeface="+mj-ea"/>
                <a:cs typeface="Rubik" pitchFamily="2" charset="-79"/>
              </a:rPr>
              <a:t>AI Interview Taker &amp; </a:t>
            </a:r>
            <a:r>
              <a:rPr lang="en-IN" sz="1200" u="sng">
                <a:solidFill>
                  <a:srgbClr val="00FFFF"/>
                </a:solidFill>
                <a:latin typeface="Rubik" pitchFamily="2" charset="-79"/>
                <a:cs typeface="Rubik" pitchFamily="2" charset="-79"/>
              </a:rPr>
              <a:t>Candidate Analytics</a:t>
            </a:r>
          </a:p>
          <a:p>
            <a:endParaRPr kumimoji="0" lang="en-IN" sz="1200" i="0" u="sng" strike="noStrike" kern="1200" cap="none" spc="0" normalizeH="0" baseline="0" noProof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Rubik" pitchFamily="2" charset="-79"/>
              <a:ea typeface="+mj-ea"/>
              <a:cs typeface="Rubik" pitchFamily="2" charset="-79"/>
            </a:endParaRPr>
          </a:p>
          <a:p>
            <a:endParaRPr lang="en-IN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38314-52BC-2543-9179-27F7513909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9013-E603-2EDC-1E8A-D160813AC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E872B-C832-285F-50BA-35092614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5B16-AF7E-3B2C-8D1B-788F146C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B721-FE51-EAE0-1310-35FAE7C6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F5142-8438-173B-28F9-55DF1C8A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7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CD48-84E7-3917-48D4-1A3E47E4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25BB2-621C-EE57-4EFB-89E63D1EC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E3DDA-2EB9-402C-39D8-D3DEE00E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1E980-59B3-B8FB-D2B0-66886030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8658-B4B1-93CA-9EBF-4BF20DC9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6A711-DD2E-C7E4-FBB1-CE6C65099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39A99-10F9-E6D0-DE48-14C170787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9E39-3078-476E-D9EC-22AC351E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6951F-DBFB-19D9-3A0C-B7E8B769A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E328-943C-582F-F4DF-1A4827EA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0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D7D5-2E97-BA59-82F8-7B24588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1D2E-8964-8853-1928-1E3601380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FA01B-1523-AC4C-9C30-0F5F467C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4647C-A31E-8F96-FED1-D43ABFED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16BF7-A0E7-DE10-3157-7B2A9446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5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B455-D6EC-78D6-A0D3-4D70ED18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74B6C-FEBF-50B4-11EF-DD85A8A8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92DF6-B8B8-1283-2CB8-8DEA7BD1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46EDB-611C-D98D-5D69-C27D7853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662DD-7E0B-CFA9-E9CC-AD71D839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6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F3FA-B845-E0FE-3823-CE5CF9AA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6075-8E0A-D15C-A053-E9C9749AD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14CBD-59E7-B5C0-C344-152949CFA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7A25D-B3E8-127D-7EA8-B2AA6974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3170E-12BB-75A1-3FC3-9A04A7E4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1289A-1E25-EFA3-1DC2-B809ECD0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2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E6E4-E6C3-AB38-C99E-7DAD5C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C77F-7E0E-E9C3-1DBD-96AA7755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00F33-751C-BE18-0B3B-899856853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1686E-B03A-B52B-CCF5-F809B3C9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59EF9-C9FF-B439-A5CB-F3A775014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7D679-7D19-604D-76FF-517841EA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9D446-92A8-8501-EF6A-49143F64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FE44E-E423-BF3E-F457-2649624D7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C929-78F0-90F1-03EE-4F516651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8FB03-E30D-491A-C3A0-2B7A8C61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73CEC-9A89-B628-6816-61D3E0C8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97188-99FA-4117-C44E-AE5B91F3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2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C6F39-85F5-2467-A0FB-CD0FB68E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457AC-E27E-8895-87B2-C0C03EED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8EEB0-2BAD-CB8C-0B41-55A407D0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17C5-DF4E-34A8-D85F-1C4EF6F0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2046-E94C-022A-C24D-7C7AAD66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F3E33-3DD6-52E7-C084-F021FE56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C127A-1541-B703-8D42-0FFD2382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6C678-2BD6-8726-9237-CDA26077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E3C05-EC69-72DF-50CE-9001CC64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1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E46F-988C-931D-6CAB-65D66B2B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D3799-9146-81BD-EF86-08C0E3CF6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A78D0-719C-C0E7-52B1-736AAB91D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0AF6D-D8FE-C385-11B7-5BD7E9B1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13F02-C9CB-4387-F6D6-C1ADC9A1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D1EB8-341E-A417-9D9D-06841D59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0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A9AB4-F622-26E6-0BDF-17A2CABC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1769-D5CE-B4C3-2EA6-53FC7D911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AEAB-E106-F587-A5F0-3E1052815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50912-E1AF-44F9-A093-CD00EC5D7DE9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6C9A-6567-3B2F-F08F-98846B375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86ECD-8E3A-0607-656B-BE5D873EE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FACCB-EF74-4B97-9BCC-6BDF6E472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hyperlink" Target="https://hishitaguptatech.vercel.app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hyperlink" Target="https://www.linkedin.com/in/happy-yadav-16b2a4287/" TargetMode="External"/><Relationship Id="rId17" Type="http://schemas.openxmlformats.org/officeDocument/2006/relationships/hyperlink" Target="https://www.linkedin.com/in/hishita-gupta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HishitaGupt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hyperlink" Target="https://www.github.com/happyrao78" TargetMode="External"/><Relationship Id="rId19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hyperlink" Target="https://www.happyrao.te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12" Type="http://schemas.openxmlformats.org/officeDocument/2006/relationships/image" Target="../media/image49.sv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48.png"/><Relationship Id="rId5" Type="http://schemas.openxmlformats.org/officeDocument/2006/relationships/image" Target="../media/image1.jpeg"/><Relationship Id="rId10" Type="http://schemas.openxmlformats.org/officeDocument/2006/relationships/image" Target="../media/image4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6.gif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jpeg"/><Relationship Id="rId4" Type="http://schemas.openxmlformats.org/officeDocument/2006/relationships/image" Target="../media/image2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microsoft.com/office/2007/relationships/hdphoto" Target="../media/hdphoto1.wdp"/><Relationship Id="rId10" Type="http://schemas.openxmlformats.org/officeDocument/2006/relationships/image" Target="../media/image39.jpeg"/><Relationship Id="rId4" Type="http://schemas.openxmlformats.org/officeDocument/2006/relationships/image" Target="../media/image2.pn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23">
            <a:extLst>
              <a:ext uri="{FF2B5EF4-FFF2-40B4-BE49-F238E27FC236}">
                <a16:creationId xmlns:a16="http://schemas.microsoft.com/office/drawing/2014/main" id="{95B2B40B-941C-A90A-4A2F-D87680736D5A}"/>
              </a:ext>
            </a:extLst>
          </p:cNvPr>
          <p:cNvSpPr/>
          <p:nvPr/>
        </p:nvSpPr>
        <p:spPr>
          <a:xfrm>
            <a:off x="3449484" y="972696"/>
            <a:ext cx="2751278" cy="5396665"/>
          </a:xfrm>
          <a:prstGeom prst="roundRect">
            <a:avLst>
              <a:gd name="adj" fmla="val 2653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69" name="Rounded Rectangle 23">
            <a:extLst>
              <a:ext uri="{FF2B5EF4-FFF2-40B4-BE49-F238E27FC236}">
                <a16:creationId xmlns:a16="http://schemas.microsoft.com/office/drawing/2014/main" id="{8D938AA3-2401-2329-64A9-2B8985456DCE}"/>
              </a:ext>
            </a:extLst>
          </p:cNvPr>
          <p:cNvSpPr/>
          <p:nvPr/>
        </p:nvSpPr>
        <p:spPr>
          <a:xfrm>
            <a:off x="3466977" y="973871"/>
            <a:ext cx="2751278" cy="5396665"/>
          </a:xfrm>
          <a:prstGeom prst="roundRect">
            <a:avLst>
              <a:gd name="adj" fmla="val 2653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83A8DE-BEEF-782C-AFDB-BAB7E439A3AE}"/>
              </a:ext>
            </a:extLst>
          </p:cNvPr>
          <p:cNvSpPr/>
          <p:nvPr/>
        </p:nvSpPr>
        <p:spPr>
          <a:xfrm>
            <a:off x="414662" y="981754"/>
            <a:ext cx="2751278" cy="5396665"/>
          </a:xfrm>
          <a:prstGeom prst="roundRect">
            <a:avLst>
              <a:gd name="adj" fmla="val 2653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5F9FBCAC-8BFF-0001-C0E7-F4F8D9054B2A}"/>
              </a:ext>
            </a:extLst>
          </p:cNvPr>
          <p:cNvSpPr/>
          <p:nvPr/>
        </p:nvSpPr>
        <p:spPr>
          <a:xfrm>
            <a:off x="3577309" y="1003374"/>
            <a:ext cx="2751278" cy="5396665"/>
          </a:xfrm>
          <a:prstGeom prst="roundRect">
            <a:avLst>
              <a:gd name="adj" fmla="val 2653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68C63AE9-0A5F-5657-79BC-782CFF5A3521}"/>
              </a:ext>
            </a:extLst>
          </p:cNvPr>
          <p:cNvSpPr/>
          <p:nvPr/>
        </p:nvSpPr>
        <p:spPr>
          <a:xfrm>
            <a:off x="9331855" y="987739"/>
            <a:ext cx="2751278" cy="5396665"/>
          </a:xfrm>
          <a:prstGeom prst="roundRect">
            <a:avLst>
              <a:gd name="adj" fmla="val 2653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3" name="Picture 142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E1544C2-56E5-7862-0B1B-2B356CDEC52B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-1"/>
            <a:ext cx="12192000" cy="6311603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BA3BDB3-7CFF-1EE7-4F0C-502F1D61604E}"/>
              </a:ext>
            </a:extLst>
          </p:cNvPr>
          <p:cNvSpPr/>
          <p:nvPr/>
        </p:nvSpPr>
        <p:spPr>
          <a:xfrm>
            <a:off x="2804662" y="6489792"/>
            <a:ext cx="1918440" cy="283622"/>
          </a:xfrm>
          <a:prstGeom prst="roundRect">
            <a:avLst>
              <a:gd name="adj" fmla="val 50000"/>
            </a:avLst>
          </a:prstGeom>
          <a:solidFill>
            <a:srgbClr val="00FFFF">
              <a:alpha val="15000"/>
            </a:srgbClr>
          </a:solidFill>
          <a:ln w="127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Alliaz sans"/>
                <a:cs typeface="Times New Roman" panose="02020603050405020304" pitchFamily="18" charset="0"/>
              </a:rPr>
              <a:t>Projects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EEC8D75-504A-06E7-4861-19DCDEFA69CB}"/>
              </a:ext>
            </a:extLst>
          </p:cNvPr>
          <p:cNvSpPr/>
          <p:nvPr/>
        </p:nvSpPr>
        <p:spPr>
          <a:xfrm>
            <a:off x="8023226" y="6453727"/>
            <a:ext cx="1918439" cy="291582"/>
          </a:xfrm>
          <a:prstGeom prst="roundRect">
            <a:avLst>
              <a:gd name="adj" fmla="val 50000"/>
            </a:avLst>
          </a:prstGeom>
          <a:solidFill>
            <a:srgbClr val="EA477C">
              <a:alpha val="27000"/>
            </a:srgbClr>
          </a:solidFill>
          <a:ln w="12700">
            <a:solidFill>
              <a:srgbClr val="EA47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Alliaz sans"/>
                <a:cs typeface="Times New Roman" panose="02020603050405020304" pitchFamily="18" charset="0"/>
              </a:rPr>
              <a:t>Hackathons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7BA4731-192A-FB32-F182-9E97F5509BE1}"/>
              </a:ext>
            </a:extLst>
          </p:cNvPr>
          <p:cNvSpPr/>
          <p:nvPr/>
        </p:nvSpPr>
        <p:spPr>
          <a:xfrm>
            <a:off x="5493559" y="6482330"/>
            <a:ext cx="1918439" cy="298547"/>
          </a:xfrm>
          <a:prstGeom prst="roundRect">
            <a:avLst>
              <a:gd name="adj" fmla="val 50000"/>
            </a:avLst>
          </a:prstGeom>
          <a:solidFill>
            <a:srgbClr val="FFFF00">
              <a:alpha val="13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latin typeface="Alliaz sans"/>
                <a:cs typeface="Times New Roman" panose="02020603050405020304" pitchFamily="18" charset="0"/>
              </a:rPr>
              <a:t>Awards/ Accolades</a:t>
            </a:r>
          </a:p>
        </p:txBody>
      </p:sp>
      <p:sp>
        <p:nvSpPr>
          <p:cNvPr id="74" name="Rounded Rectangle 39">
            <a:extLst>
              <a:ext uri="{FF2B5EF4-FFF2-40B4-BE49-F238E27FC236}">
                <a16:creationId xmlns:a16="http://schemas.microsoft.com/office/drawing/2014/main" id="{34FD5E1C-E878-EDCD-399E-E01EAB79C920}"/>
              </a:ext>
            </a:extLst>
          </p:cNvPr>
          <p:cNvSpPr/>
          <p:nvPr/>
        </p:nvSpPr>
        <p:spPr>
          <a:xfrm>
            <a:off x="414662" y="6480505"/>
            <a:ext cx="1918439" cy="298547"/>
          </a:xfrm>
          <a:prstGeom prst="roundRect">
            <a:avLst>
              <a:gd name="adj" fmla="val 50000"/>
            </a:avLst>
          </a:prstGeom>
          <a:solidFill>
            <a:srgbClr val="00FF00">
              <a:alpha val="20000"/>
            </a:srgbClr>
          </a:solidFill>
          <a:ln w="1270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Personal Info</a:t>
            </a: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5F9EE483-A18F-92BC-BF5A-1448DAD60C19}"/>
              </a:ext>
            </a:extLst>
          </p:cNvPr>
          <p:cNvSpPr txBox="1">
            <a:spLocks/>
          </p:cNvSpPr>
          <p:nvPr/>
        </p:nvSpPr>
        <p:spPr>
          <a:xfrm>
            <a:off x="472682" y="349885"/>
            <a:ext cx="2240841" cy="289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49" name="Rounded Rectangle 23" hidden="1">
            <a:extLst>
              <a:ext uri="{FF2B5EF4-FFF2-40B4-BE49-F238E27FC236}">
                <a16:creationId xmlns:a16="http://schemas.microsoft.com/office/drawing/2014/main" id="{79342EC5-39BB-84E4-4D29-D22D1C64D7AF}"/>
              </a:ext>
            </a:extLst>
          </p:cNvPr>
          <p:cNvSpPr/>
          <p:nvPr/>
        </p:nvSpPr>
        <p:spPr>
          <a:xfrm>
            <a:off x="9069154" y="1179301"/>
            <a:ext cx="2765778" cy="4990303"/>
          </a:xfrm>
          <a:prstGeom prst="roundRect">
            <a:avLst/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23" hidden="1">
            <a:extLst>
              <a:ext uri="{FF2B5EF4-FFF2-40B4-BE49-F238E27FC236}">
                <a16:creationId xmlns:a16="http://schemas.microsoft.com/office/drawing/2014/main" id="{EF4EA421-2EDA-527D-8CAC-6666DC431715}"/>
              </a:ext>
            </a:extLst>
          </p:cNvPr>
          <p:cNvSpPr/>
          <p:nvPr/>
        </p:nvSpPr>
        <p:spPr>
          <a:xfrm>
            <a:off x="299377" y="1179301"/>
            <a:ext cx="2765778" cy="4990303"/>
          </a:xfrm>
          <a:prstGeom prst="roundRect">
            <a:avLst/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24" hidden="1">
            <a:extLst>
              <a:ext uri="{FF2B5EF4-FFF2-40B4-BE49-F238E27FC236}">
                <a16:creationId xmlns:a16="http://schemas.microsoft.com/office/drawing/2014/main" id="{C5803C21-52DA-C0F7-80D0-48A41F1C957B}"/>
              </a:ext>
            </a:extLst>
          </p:cNvPr>
          <p:cNvSpPr/>
          <p:nvPr/>
        </p:nvSpPr>
        <p:spPr>
          <a:xfrm>
            <a:off x="6176792" y="1179302"/>
            <a:ext cx="2765778" cy="4990302"/>
          </a:xfrm>
          <a:prstGeom prst="roundRect">
            <a:avLst/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2" hidden="1">
            <a:extLst>
              <a:ext uri="{FF2B5EF4-FFF2-40B4-BE49-F238E27FC236}">
                <a16:creationId xmlns:a16="http://schemas.microsoft.com/office/drawing/2014/main" id="{DA8C9F24-A776-FB15-AD6C-1CAF10C809DC}"/>
              </a:ext>
            </a:extLst>
          </p:cNvPr>
          <p:cNvSpPr/>
          <p:nvPr/>
        </p:nvSpPr>
        <p:spPr>
          <a:xfrm>
            <a:off x="3216556" y="1179302"/>
            <a:ext cx="2765778" cy="4990302"/>
          </a:xfrm>
          <a:prstGeom prst="roundRect">
            <a:avLst/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273935D-59CC-5A32-F5A1-E52972882A6F}"/>
              </a:ext>
            </a:extLst>
          </p:cNvPr>
          <p:cNvGrpSpPr/>
          <p:nvPr/>
        </p:nvGrpSpPr>
        <p:grpSpPr>
          <a:xfrm>
            <a:off x="1407455" y="911680"/>
            <a:ext cx="2938581" cy="5396665"/>
            <a:chOff x="3458654" y="925946"/>
            <a:chExt cx="2938581" cy="5396665"/>
          </a:xfrm>
        </p:grpSpPr>
        <p:sp>
          <p:nvSpPr>
            <p:cNvPr id="124" name="Rounded Rectangle 23">
              <a:extLst>
                <a:ext uri="{FF2B5EF4-FFF2-40B4-BE49-F238E27FC236}">
                  <a16:creationId xmlns:a16="http://schemas.microsoft.com/office/drawing/2014/main" id="{7CC93162-56FF-1C8D-44C1-DB182E21CE54}"/>
                </a:ext>
              </a:extLst>
            </p:cNvPr>
            <p:cNvSpPr/>
            <p:nvPr/>
          </p:nvSpPr>
          <p:spPr>
            <a:xfrm>
              <a:off x="3458654" y="925946"/>
              <a:ext cx="2751278" cy="5396665"/>
            </a:xfrm>
            <a:prstGeom prst="roundRect">
              <a:avLst>
                <a:gd name="adj" fmla="val 2653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417790-7E56-E778-2E64-E2B73DF6A4C6}"/>
                </a:ext>
              </a:extLst>
            </p:cNvPr>
            <p:cNvSpPr txBox="1"/>
            <p:nvPr/>
          </p:nvSpPr>
          <p:spPr>
            <a:xfrm>
              <a:off x="3887273" y="1032996"/>
              <a:ext cx="2509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HAPPY YADAV</a:t>
              </a:r>
            </a:p>
          </p:txBody>
        </p:sp>
        <p:sp>
          <p:nvSpPr>
            <p:cNvPr id="30" name="Rounded Rectangle 43">
              <a:extLst>
                <a:ext uri="{FF2B5EF4-FFF2-40B4-BE49-F238E27FC236}">
                  <a16:creationId xmlns:a16="http://schemas.microsoft.com/office/drawing/2014/main" id="{806D8E85-5F14-9B76-B5A3-8A4C8D084682}"/>
                </a:ext>
              </a:extLst>
            </p:cNvPr>
            <p:cNvSpPr/>
            <p:nvPr/>
          </p:nvSpPr>
          <p:spPr>
            <a:xfrm>
              <a:off x="3601182" y="1730057"/>
              <a:ext cx="2491025" cy="911948"/>
            </a:xfrm>
            <a:prstGeom prst="roundRect">
              <a:avLst>
                <a:gd name="adj" fmla="val 7544"/>
              </a:avLst>
            </a:prstGeom>
            <a:solidFill>
              <a:srgbClr val="00FF00">
                <a:alpha val="15000"/>
              </a:srgbClr>
            </a:solidFill>
            <a:ln w="127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endParaRPr lang="en-US" sz="12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2" name="Rounded Rectangle 43">
              <a:extLst>
                <a:ext uri="{FF2B5EF4-FFF2-40B4-BE49-F238E27FC236}">
                  <a16:creationId xmlns:a16="http://schemas.microsoft.com/office/drawing/2014/main" id="{9F12105E-6ABB-7D07-6712-3A982A3681FD}"/>
                </a:ext>
              </a:extLst>
            </p:cNvPr>
            <p:cNvSpPr/>
            <p:nvPr/>
          </p:nvSpPr>
          <p:spPr>
            <a:xfrm>
              <a:off x="3616183" y="2760556"/>
              <a:ext cx="2491025" cy="1521625"/>
            </a:xfrm>
            <a:prstGeom prst="roundRect">
              <a:avLst>
                <a:gd name="adj" fmla="val 6045"/>
              </a:avLst>
            </a:prstGeom>
            <a:solidFill>
              <a:srgbClr val="00FFFF">
                <a:alpha val="1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100" b="1">
                  <a:latin typeface="Alliaz sans"/>
                  <a:cs typeface="Times New Roman" panose="02020603050405020304" pitchFamily="18" charset="0"/>
                </a:rPr>
                <a:t>FinTrack - </a:t>
              </a:r>
              <a:r>
                <a:rPr lang="en-US" sz="1100">
                  <a:latin typeface="Alliaz sans"/>
                  <a:cs typeface="Times New Roman" panose="02020603050405020304" pitchFamily="18" charset="0"/>
                </a:rPr>
                <a:t>A finance management web application for tracking and managing income, expenses, and transactions.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100" b="1">
                  <a:latin typeface="Alliaz sans"/>
                  <a:cs typeface="Times New Roman" panose="02020603050405020304" pitchFamily="18" charset="0"/>
                </a:rPr>
                <a:t>News Mania - </a:t>
              </a:r>
              <a:r>
                <a:rPr lang="en-US" sz="1100">
                  <a:latin typeface="Alliaz sans"/>
                  <a:cs typeface="Times New Roman" panose="02020603050405020304" pitchFamily="18" charset="0"/>
                </a:rPr>
                <a:t>A web app fetches top business news headlines via NEWSAPI and integrates Google auth. and GitHub user data.</a:t>
              </a:r>
            </a:p>
          </p:txBody>
        </p:sp>
        <p:sp>
          <p:nvSpPr>
            <p:cNvPr id="33" name="Rounded Rectangle 50">
              <a:extLst>
                <a:ext uri="{FF2B5EF4-FFF2-40B4-BE49-F238E27FC236}">
                  <a16:creationId xmlns:a16="http://schemas.microsoft.com/office/drawing/2014/main" id="{8B339ABE-E678-EFBD-A65C-D8283A9177B3}"/>
                </a:ext>
              </a:extLst>
            </p:cNvPr>
            <p:cNvSpPr/>
            <p:nvPr/>
          </p:nvSpPr>
          <p:spPr>
            <a:xfrm>
              <a:off x="3614816" y="4425294"/>
              <a:ext cx="2484650" cy="727741"/>
            </a:xfrm>
            <a:prstGeom prst="roundRect">
              <a:avLst>
                <a:gd name="adj" fmla="val 9111"/>
              </a:avLst>
            </a:prstGeom>
            <a:solidFill>
              <a:srgbClr val="FFFF00">
                <a:alpha val="13000"/>
              </a:srgbClr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>
                  <a:latin typeface="Alliaz sans"/>
                  <a:cs typeface="Times New Roman" panose="02020603050405020304" pitchFamily="18" charset="0"/>
                </a:rPr>
                <a:t>Invited at </a:t>
              </a:r>
              <a:r>
                <a:rPr lang="en-US" sz="1100" b="1">
                  <a:latin typeface="Alliaz sans"/>
                  <a:cs typeface="Times New Roman" panose="02020603050405020304" pitchFamily="18" charset="0"/>
                </a:rPr>
                <a:t>GHFD’24 @Microsoft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>
                  <a:latin typeface="Alliaz sans"/>
                  <a:cs typeface="Times New Roman" panose="02020603050405020304" pitchFamily="18" charset="0"/>
                </a:rPr>
                <a:t>Vihaan 7.0 </a:t>
              </a:r>
              <a:r>
                <a:rPr lang="en-US" sz="1100">
                  <a:latin typeface="Alliaz sans"/>
                  <a:cs typeface="Times New Roman" panose="02020603050405020304" pitchFamily="18" charset="0"/>
                </a:rPr>
                <a:t>Social Buzz Award Winner</a:t>
              </a:r>
            </a:p>
          </p:txBody>
        </p:sp>
        <p:sp>
          <p:nvSpPr>
            <p:cNvPr id="34" name="Rounded Rectangle 49">
              <a:extLst>
                <a:ext uri="{FF2B5EF4-FFF2-40B4-BE49-F238E27FC236}">
                  <a16:creationId xmlns:a16="http://schemas.microsoft.com/office/drawing/2014/main" id="{1553443D-521C-BBF7-3B0F-13EE6623A3D5}"/>
                </a:ext>
              </a:extLst>
            </p:cNvPr>
            <p:cNvSpPr/>
            <p:nvPr/>
          </p:nvSpPr>
          <p:spPr>
            <a:xfrm>
              <a:off x="3607699" y="5297871"/>
              <a:ext cx="2491025" cy="936273"/>
            </a:xfrm>
            <a:prstGeom prst="roundRect">
              <a:avLst>
                <a:gd name="adj" fmla="val 9478"/>
              </a:avLst>
            </a:prstGeom>
            <a:solidFill>
              <a:srgbClr val="EA477C">
                <a:alpha val="27000"/>
              </a:srgbClr>
            </a:solidFill>
            <a:ln w="12700">
              <a:solidFill>
                <a:srgbClr val="EA477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>
                  <a:latin typeface="Alliaz sans"/>
                  <a:cs typeface="Times New Roman" panose="02020603050405020304" pitchFamily="18" charset="0"/>
                </a:rPr>
                <a:t>Vihaan 7.0: </a:t>
              </a:r>
              <a:r>
                <a:rPr lang="en-US" sz="1100">
                  <a:latin typeface="Alliaz sans"/>
                  <a:cs typeface="Times New Roman" panose="02020603050405020304" pitchFamily="18" charset="0"/>
                </a:rPr>
                <a:t>Gained experience in the field of AI integration and built good connections with the teams working in the same domain.</a:t>
              </a:r>
            </a:p>
          </p:txBody>
        </p:sp>
        <p:pic>
          <p:nvPicPr>
            <p:cNvPr id="4" name="Picture 3" descr="A person wearing glasses and a suit&#10;&#10;Description automatically generated">
              <a:extLst>
                <a:ext uri="{FF2B5EF4-FFF2-40B4-BE49-F238E27FC236}">
                  <a16:creationId xmlns:a16="http://schemas.microsoft.com/office/drawing/2014/main" id="{55DA629F-24F0-99E2-B605-9BAB3325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077" y="1022147"/>
              <a:ext cx="633600" cy="618121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451799" dist="50800" dir="5400000" sx="89000" sy="89000" algn="ctr" rotWithShape="0">
                <a:srgbClr val="000000"/>
              </a:outerShdw>
              <a:softEdge rad="38100"/>
            </a:effectLst>
            <a:scene3d>
              <a:camera prst="orthographicFront"/>
              <a:lightRig rig="soft" dir="t">
                <a:rot lat="0" lon="0" rev="3000000"/>
              </a:lightRig>
            </a:scene3d>
            <a:sp3d prstMaterial="plastic"/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696FDC5-5E5A-CE10-46E8-6EB67AF98C95}"/>
                </a:ext>
              </a:extLst>
            </p:cNvPr>
            <p:cNvGrpSpPr/>
            <p:nvPr/>
          </p:nvGrpSpPr>
          <p:grpSpPr>
            <a:xfrm>
              <a:off x="3694167" y="1793693"/>
              <a:ext cx="2363295" cy="750060"/>
              <a:chOff x="668880" y="1844262"/>
              <a:chExt cx="2363295" cy="75006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0B7DFEE-95DB-C336-3065-20E0C859D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83" y="1900111"/>
                <a:ext cx="123177" cy="16105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FABE53D-4260-A53C-FBB3-2D0945A33890}"/>
                  </a:ext>
                </a:extLst>
              </p:cNvPr>
              <p:cNvSpPr txBox="1"/>
              <p:nvPr/>
            </p:nvSpPr>
            <p:spPr>
              <a:xfrm>
                <a:off x="844029" y="1844262"/>
                <a:ext cx="13479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rPr>
                  <a:t>Chitkara</a:t>
                </a:r>
                <a:r>
                  <a:rPr lang="en-US" sz="1200" b="1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rPr>
                  <a:t> </a:t>
                </a:r>
                <a:r>
                  <a:rPr lang="en-US" sz="1100" b="1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rPr>
                  <a:t>University</a:t>
                </a:r>
              </a:p>
            </p:txBody>
          </p:sp>
          <p:pic>
            <p:nvPicPr>
              <p:cNvPr id="53" name="Graphic 52" descr="Graduation cap with solid fill">
                <a:extLst>
                  <a:ext uri="{FF2B5EF4-FFF2-40B4-BE49-F238E27FC236}">
                    <a16:creationId xmlns:a16="http://schemas.microsoft.com/office/drawing/2014/main" id="{7E337795-9B90-1D19-06D3-365775E09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880" y="2092214"/>
                <a:ext cx="182927" cy="23917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9DB2AE-6695-C74B-5613-8819933C30CB}"/>
                  </a:ext>
                </a:extLst>
              </p:cNvPr>
              <p:cNvSpPr txBox="1"/>
              <p:nvPr/>
            </p:nvSpPr>
            <p:spPr>
              <a:xfrm>
                <a:off x="843982" y="2085008"/>
                <a:ext cx="8194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rPr>
                  <a:t>BCA - 2026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2FCE3FC-2CAC-63AD-EABD-E8070D25B3A4}"/>
                  </a:ext>
                </a:extLst>
              </p:cNvPr>
              <p:cNvSpPr txBox="1"/>
              <p:nvPr/>
            </p:nvSpPr>
            <p:spPr>
              <a:xfrm>
                <a:off x="699501" y="2339298"/>
                <a:ext cx="1159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>
                    <a:latin typeface="Alliaz sans"/>
                    <a:cs typeface="Times New Roman" panose="02020603050405020304" pitchFamily="18" charset="0"/>
                  </a:rPr>
                  <a:t>💻</a:t>
                </a:r>
                <a:endParaRPr lang="en-IN" sz="1000" b="1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3F039F-85AD-2FBE-F857-F1EABBCF78DC}"/>
                  </a:ext>
                </a:extLst>
              </p:cNvPr>
              <p:cNvSpPr txBox="1"/>
              <p:nvPr/>
            </p:nvSpPr>
            <p:spPr>
              <a:xfrm>
                <a:off x="841503" y="2332712"/>
                <a:ext cx="2190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+mj-lt"/>
                    <a:cs typeface="Times New Roman" panose="02020603050405020304" pitchFamily="18" charset="0"/>
                  </a:rPr>
                  <a:t>Backend Dev And Data Specialist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757C80C-448E-2721-80A8-8F5EEC63EA13}"/>
                </a:ext>
              </a:extLst>
            </p:cNvPr>
            <p:cNvGrpSpPr/>
            <p:nvPr/>
          </p:nvGrpSpPr>
          <p:grpSpPr>
            <a:xfrm>
              <a:off x="4803247" y="1372725"/>
              <a:ext cx="678497" cy="196831"/>
              <a:chOff x="1467762" y="1373376"/>
              <a:chExt cx="831616" cy="221689"/>
            </a:xfrm>
          </p:grpSpPr>
          <p:pic>
            <p:nvPicPr>
              <p:cNvPr id="125" name="Picture 124">
                <a:hlinkClick r:id="rId10"/>
                <a:extLst>
                  <a:ext uri="{FF2B5EF4-FFF2-40B4-BE49-F238E27FC236}">
                    <a16:creationId xmlns:a16="http://schemas.microsoft.com/office/drawing/2014/main" id="{AB36DFCC-51FE-289F-DF72-CDC16F432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378" y="1393193"/>
                <a:ext cx="198000" cy="201872"/>
              </a:xfrm>
              <a:prstGeom prst="rect">
                <a:avLst/>
              </a:prstGeom>
            </p:spPr>
          </p:pic>
          <p:pic>
            <p:nvPicPr>
              <p:cNvPr id="126" name="Picture 125">
                <a:hlinkClick r:id="rId12"/>
                <a:extLst>
                  <a:ext uri="{FF2B5EF4-FFF2-40B4-BE49-F238E27FC236}">
                    <a16:creationId xmlns:a16="http://schemas.microsoft.com/office/drawing/2014/main" id="{8C110C7C-5A1B-E916-DF6F-9B5B2D44D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7762" y="1373376"/>
                <a:ext cx="198000" cy="201872"/>
              </a:xfrm>
              <a:prstGeom prst="rect">
                <a:avLst/>
              </a:prstGeom>
            </p:spPr>
          </p:pic>
          <p:pic>
            <p:nvPicPr>
              <p:cNvPr id="127" name="Picture 126">
                <a:hlinkClick r:id="rId14"/>
                <a:extLst>
                  <a:ext uri="{FF2B5EF4-FFF2-40B4-BE49-F238E27FC236}">
                    <a16:creationId xmlns:a16="http://schemas.microsoft.com/office/drawing/2014/main" id="{2010C986-60DE-67DA-F5C2-8FE9E6421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7003" y="1383163"/>
                <a:ext cx="198000" cy="201872"/>
              </a:xfrm>
              <a:prstGeom prst="rect">
                <a:avLst/>
              </a:prstGeom>
            </p:spPr>
          </p:pic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4774F2-B636-B6B4-D78F-947D1AC10728}"/>
              </a:ext>
            </a:extLst>
          </p:cNvPr>
          <p:cNvGrpSpPr/>
          <p:nvPr/>
        </p:nvGrpSpPr>
        <p:grpSpPr>
          <a:xfrm>
            <a:off x="7283309" y="908408"/>
            <a:ext cx="4551832" cy="5396665"/>
            <a:chOff x="5764277" y="1193252"/>
            <a:chExt cx="4079153" cy="539666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ADA100-35E4-B2A6-7F61-7F17B6D0D925}"/>
                </a:ext>
              </a:extLst>
            </p:cNvPr>
            <p:cNvGrpSpPr/>
            <p:nvPr/>
          </p:nvGrpSpPr>
          <p:grpSpPr>
            <a:xfrm>
              <a:off x="5764277" y="1193252"/>
              <a:ext cx="4079153" cy="5396665"/>
              <a:chOff x="6024550" y="964274"/>
              <a:chExt cx="4079153" cy="5396665"/>
            </a:xfrm>
          </p:grpSpPr>
          <p:sp>
            <p:nvSpPr>
              <p:cNvPr id="76" name="Rounded Rectangle 23">
                <a:extLst>
                  <a:ext uri="{FF2B5EF4-FFF2-40B4-BE49-F238E27FC236}">
                    <a16:creationId xmlns:a16="http://schemas.microsoft.com/office/drawing/2014/main" id="{B395C0E9-DA1C-6818-58E5-3E081774D0ED}"/>
                  </a:ext>
                </a:extLst>
              </p:cNvPr>
              <p:cNvSpPr/>
              <p:nvPr/>
            </p:nvSpPr>
            <p:spPr>
              <a:xfrm>
                <a:off x="6375059" y="964274"/>
                <a:ext cx="2751278" cy="5396665"/>
              </a:xfrm>
              <a:prstGeom prst="roundRect">
                <a:avLst>
                  <a:gd name="adj" fmla="val 2653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CB2300B-C995-B865-3D1B-806F71FFF6FB}"/>
                  </a:ext>
                </a:extLst>
              </p:cNvPr>
              <p:cNvSpPr txBox="1"/>
              <p:nvPr/>
            </p:nvSpPr>
            <p:spPr>
              <a:xfrm>
                <a:off x="6024550" y="1040347"/>
                <a:ext cx="4079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rPr>
                  <a:t>HISHITA GUPTA</a:t>
                </a:r>
              </a:p>
            </p:txBody>
          </p:sp>
          <p:sp>
            <p:nvSpPr>
              <p:cNvPr id="101" name="Rounded Rectangle 43">
                <a:extLst>
                  <a:ext uri="{FF2B5EF4-FFF2-40B4-BE49-F238E27FC236}">
                    <a16:creationId xmlns:a16="http://schemas.microsoft.com/office/drawing/2014/main" id="{D94BA697-9AE4-6897-E318-68D060076441}"/>
                  </a:ext>
                </a:extLst>
              </p:cNvPr>
              <p:cNvSpPr/>
              <p:nvPr/>
            </p:nvSpPr>
            <p:spPr>
              <a:xfrm>
                <a:off x="6512279" y="1752783"/>
                <a:ext cx="2491025" cy="911948"/>
              </a:xfrm>
              <a:prstGeom prst="roundRect">
                <a:avLst>
                  <a:gd name="adj" fmla="val 9700"/>
                </a:avLst>
              </a:prstGeom>
              <a:solidFill>
                <a:srgbClr val="00FF00">
                  <a:alpha val="15000"/>
                </a:srgbClr>
              </a:solidFill>
              <a:ln w="127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/>
              <a:p>
                <a:endParaRPr lang="en-US" sz="12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ounded Rectangle 43">
                <a:extLst>
                  <a:ext uri="{FF2B5EF4-FFF2-40B4-BE49-F238E27FC236}">
                    <a16:creationId xmlns:a16="http://schemas.microsoft.com/office/drawing/2014/main" id="{3DFD7340-1E54-421A-0DB5-B3BCC3DE0DD3}"/>
                  </a:ext>
                </a:extLst>
              </p:cNvPr>
              <p:cNvSpPr/>
              <p:nvPr/>
            </p:nvSpPr>
            <p:spPr>
              <a:xfrm>
                <a:off x="6524547" y="2772084"/>
                <a:ext cx="2491025" cy="1521625"/>
              </a:xfrm>
              <a:prstGeom prst="roundRect">
                <a:avLst>
                  <a:gd name="adj" fmla="val 6045"/>
                </a:avLst>
              </a:prstGeom>
              <a:solidFill>
                <a:srgbClr val="00FFFF">
                  <a:alpha val="15000"/>
                </a:srgbClr>
              </a:solidFill>
              <a:ln w="1270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Student Portal System</a:t>
                </a:r>
                <a:r>
                  <a:rPr lang="en-US" sz="1100">
                    <a:latin typeface="Alliaz sans"/>
                    <a:cs typeface="Times New Roman" panose="02020603050405020304" pitchFamily="18" charset="0"/>
                  </a:rPr>
                  <a:t>- A web-based application developed in ReactJS to manage student data, test scores, and progress.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JBL Website – </a:t>
                </a:r>
                <a:r>
                  <a:rPr lang="en-US" sz="1100">
                    <a:latin typeface="Alliaz sans"/>
                    <a:cs typeface="Times New Roman" panose="02020603050405020304" pitchFamily="18" charset="0"/>
                  </a:rPr>
                  <a:t>Recreation of the JBL website with modern UI/UX and interactive user-friendly functionalities.</a:t>
                </a:r>
              </a:p>
            </p:txBody>
          </p:sp>
          <p:sp>
            <p:nvSpPr>
              <p:cNvPr id="103" name="Rounded Rectangle 50">
                <a:extLst>
                  <a:ext uri="{FF2B5EF4-FFF2-40B4-BE49-F238E27FC236}">
                    <a16:creationId xmlns:a16="http://schemas.microsoft.com/office/drawing/2014/main" id="{93C32099-503B-8866-D9DD-11B051EE1D3D}"/>
                  </a:ext>
                </a:extLst>
              </p:cNvPr>
              <p:cNvSpPr/>
              <p:nvPr/>
            </p:nvSpPr>
            <p:spPr>
              <a:xfrm>
                <a:off x="6530922" y="4422887"/>
                <a:ext cx="2484650" cy="727741"/>
              </a:xfrm>
              <a:prstGeom prst="roundRect">
                <a:avLst>
                  <a:gd name="adj" fmla="val 9111"/>
                </a:avLst>
              </a:prstGeom>
              <a:solidFill>
                <a:srgbClr val="FFFF00">
                  <a:alpha val="13000"/>
                </a:srgbClr>
              </a:solidFill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CBSE City Topper 2023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Top 300</a:t>
                </a:r>
                <a:r>
                  <a:rPr lang="en-US" sz="1100">
                    <a:latin typeface="Alliaz sans"/>
                    <a:cs typeface="Times New Roman" panose="02020603050405020304" pitchFamily="18" charset="0"/>
                  </a:rPr>
                  <a:t> in </a:t>
                </a: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GirlScript Summer of Code 2024.</a:t>
                </a:r>
              </a:p>
            </p:txBody>
          </p:sp>
          <p:sp>
            <p:nvSpPr>
              <p:cNvPr id="104" name="Rounded Rectangle 49">
                <a:extLst>
                  <a:ext uri="{FF2B5EF4-FFF2-40B4-BE49-F238E27FC236}">
                    <a16:creationId xmlns:a16="http://schemas.microsoft.com/office/drawing/2014/main" id="{4186479B-9989-853A-C70D-95EECABE5E96}"/>
                  </a:ext>
                </a:extLst>
              </p:cNvPr>
              <p:cNvSpPr/>
              <p:nvPr/>
            </p:nvSpPr>
            <p:spPr>
              <a:xfrm>
                <a:off x="6536985" y="5297871"/>
                <a:ext cx="2491025" cy="936273"/>
              </a:xfrm>
              <a:prstGeom prst="roundRect">
                <a:avLst>
                  <a:gd name="adj" fmla="val 9478"/>
                </a:avLst>
              </a:prstGeom>
              <a:solidFill>
                <a:srgbClr val="EA477C">
                  <a:alpha val="27000"/>
                </a:srgbClr>
              </a:solidFill>
              <a:ln w="12700">
                <a:solidFill>
                  <a:srgbClr val="EA477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b="1">
                    <a:latin typeface="Alliaz sans"/>
                    <a:cs typeface="Times New Roman" panose="02020603050405020304" pitchFamily="18" charset="0"/>
                  </a:rPr>
                  <a:t>Vihaan 7.0: </a:t>
                </a:r>
                <a:r>
                  <a:rPr lang="en-US" sz="1100">
                    <a:latin typeface="Alliaz sans"/>
                    <a:cs typeface="Times New Roman" panose="02020603050405020304" pitchFamily="18" charset="0"/>
                  </a:rPr>
                  <a:t>Had an enriching experience collaborating with like minded students to make technical solutions to solve real world challenges.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2A17B8-D276-CE5B-88B6-08B51FDE341D}"/>
                  </a:ext>
                </a:extLst>
              </p:cNvPr>
              <p:cNvGrpSpPr/>
              <p:nvPr/>
            </p:nvGrpSpPr>
            <p:grpSpPr>
              <a:xfrm>
                <a:off x="6628786" y="1801934"/>
                <a:ext cx="2362305" cy="877815"/>
                <a:chOff x="668880" y="1844262"/>
                <a:chExt cx="2362305" cy="877815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96B13E15-044F-4FEB-4F08-67535CB0AE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2583" y="1900111"/>
                  <a:ext cx="123177" cy="161055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195C80-E5E3-DABD-540E-27622DA8888F}"/>
                    </a:ext>
                  </a:extLst>
                </p:cNvPr>
                <p:cNvSpPr txBox="1"/>
                <p:nvPr/>
              </p:nvSpPr>
              <p:spPr>
                <a:xfrm>
                  <a:off x="844029" y="1844262"/>
                  <a:ext cx="134799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>
                      <a:solidFill>
                        <a:schemeClr val="bg1"/>
                      </a:solidFill>
                      <a:latin typeface="Alliaz sans"/>
                      <a:cs typeface="Times New Roman" panose="02020603050405020304" pitchFamily="18" charset="0"/>
                    </a:rPr>
                    <a:t>Chitkara</a:t>
                  </a:r>
                  <a:r>
                    <a:rPr lang="en-US" sz="1200" b="1">
                      <a:solidFill>
                        <a:schemeClr val="bg1"/>
                      </a:solidFill>
                      <a:latin typeface="Alliaz sans"/>
                      <a:cs typeface="Times New Roman" panose="02020603050405020304" pitchFamily="18" charset="0"/>
                    </a:rPr>
                    <a:t> </a:t>
                  </a:r>
                  <a:r>
                    <a:rPr lang="en-US" sz="1100" b="1">
                      <a:solidFill>
                        <a:schemeClr val="bg1"/>
                      </a:solidFill>
                      <a:latin typeface="Alliaz sans"/>
                      <a:cs typeface="Times New Roman" panose="02020603050405020304" pitchFamily="18" charset="0"/>
                    </a:rPr>
                    <a:t>University</a:t>
                  </a:r>
                </a:p>
              </p:txBody>
            </p:sp>
            <p:pic>
              <p:nvPicPr>
                <p:cNvPr id="73" name="Graphic 72" descr="Graduation cap with solid fill">
                  <a:extLst>
                    <a:ext uri="{FF2B5EF4-FFF2-40B4-BE49-F238E27FC236}">
                      <a16:creationId xmlns:a16="http://schemas.microsoft.com/office/drawing/2014/main" id="{B0F76D50-CCE7-DC64-B56E-B20C8707D2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8880" y="2092214"/>
                  <a:ext cx="182927" cy="239178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BB1F485-3085-C561-2D2A-BAFF3F36C25E}"/>
                    </a:ext>
                  </a:extLst>
                </p:cNvPr>
                <p:cNvSpPr txBox="1"/>
                <p:nvPr/>
              </p:nvSpPr>
              <p:spPr>
                <a:xfrm>
                  <a:off x="843982" y="2085008"/>
                  <a:ext cx="8194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>
                      <a:solidFill>
                        <a:schemeClr val="bg1"/>
                      </a:solidFill>
                      <a:latin typeface="Alliaz sans"/>
                      <a:cs typeface="Times New Roman" panose="02020603050405020304" pitchFamily="18" charset="0"/>
                    </a:rPr>
                    <a:t>BCA - 2026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4E59A82-6D6D-CFC7-A159-F39BA85486DA}"/>
                    </a:ext>
                  </a:extLst>
                </p:cNvPr>
                <p:cNvSpPr txBox="1"/>
                <p:nvPr/>
              </p:nvSpPr>
              <p:spPr>
                <a:xfrm>
                  <a:off x="699501" y="2339298"/>
                  <a:ext cx="11595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b="1">
                      <a:latin typeface="Alliaz sans"/>
                      <a:cs typeface="Times New Roman" panose="02020603050405020304" pitchFamily="18" charset="0"/>
                    </a:rPr>
                    <a:t>💻</a:t>
                  </a:r>
                  <a:endParaRPr lang="en-IN" sz="1000" b="1">
                    <a:latin typeface="Alliaz sans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626AA8A-58AF-2F5C-EB30-FE539C7C5656}"/>
                    </a:ext>
                  </a:extLst>
                </p:cNvPr>
                <p:cNvSpPr txBox="1"/>
                <p:nvPr/>
              </p:nvSpPr>
              <p:spPr>
                <a:xfrm>
                  <a:off x="840513" y="2291190"/>
                  <a:ext cx="219067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bg1"/>
                      </a:solidFill>
                      <a:latin typeface="Alliaz sans"/>
                      <a:cs typeface="Times New Roman" panose="02020603050405020304" pitchFamily="18" charset="0"/>
                    </a:rPr>
                    <a:t>Lead Frontend Dev &amp; UI/UX Designer</a:t>
                  </a: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A597BA4-A27B-1EB2-DD4B-733E620DF3D6}"/>
                  </a:ext>
                </a:extLst>
              </p:cNvPr>
              <p:cNvGrpSpPr/>
              <p:nvPr/>
            </p:nvGrpSpPr>
            <p:grpSpPr>
              <a:xfrm>
                <a:off x="7708986" y="1388204"/>
                <a:ext cx="678497" cy="196831"/>
                <a:chOff x="1467762" y="1373376"/>
                <a:chExt cx="831616" cy="221689"/>
              </a:xfrm>
            </p:grpSpPr>
            <p:pic>
              <p:nvPicPr>
                <p:cNvPr id="129" name="Picture 128">
                  <a:hlinkClick r:id="rId16"/>
                  <a:extLst>
                    <a:ext uri="{FF2B5EF4-FFF2-40B4-BE49-F238E27FC236}">
                      <a16:creationId xmlns:a16="http://schemas.microsoft.com/office/drawing/2014/main" id="{CB3EB4EC-94BB-CA9D-30D2-F8BA96881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1378" y="1393193"/>
                  <a:ext cx="198000" cy="201872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hlinkClick r:id="rId17"/>
                  <a:extLst>
                    <a:ext uri="{FF2B5EF4-FFF2-40B4-BE49-F238E27FC236}">
                      <a16:creationId xmlns:a16="http://schemas.microsoft.com/office/drawing/2014/main" id="{C5F9E3CC-0AD3-4E1F-ED4E-57541E2A0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7762" y="1373376"/>
                  <a:ext cx="198000" cy="201872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hlinkClick r:id="rId18"/>
                  <a:extLst>
                    <a:ext uri="{FF2B5EF4-FFF2-40B4-BE49-F238E27FC236}">
                      <a16:creationId xmlns:a16="http://schemas.microsoft.com/office/drawing/2014/main" id="{EA45D08E-9C9E-CE36-0E3D-56D9407184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7003" y="1383163"/>
                  <a:ext cx="198000" cy="2018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7" name="Picture 86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BD1E49B8-8223-DD77-153B-3D8557C2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756" y="1242655"/>
              <a:ext cx="643707" cy="643707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451799" dist="50800" dir="5400000" sx="89000" sy="89000" algn="ctr" rotWithShape="0">
                <a:srgbClr val="000000"/>
              </a:outerShdw>
              <a:softEdge rad="38100"/>
            </a:effectLst>
            <a:scene3d>
              <a:camera prst="orthographicFront"/>
              <a:lightRig rig="soft" dir="t">
                <a:rot lat="0" lon="0" rev="3000000"/>
              </a:lightRig>
            </a:scene3d>
            <a:sp3d prstMaterial="plastic"/>
          </p:spPr>
        </p:pic>
      </p:grpSp>
    </p:spTree>
    <p:extLst>
      <p:ext uri="{BB962C8B-B14F-4D97-AF65-F5344CB8AC3E}">
        <p14:creationId xmlns:p14="http://schemas.microsoft.com/office/powerpoint/2010/main" val="421381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Picture 10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6EC87126-477E-60F9-8570-D9835DD2A57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975629"/>
            <a:ext cx="12192000" cy="5408023"/>
          </a:xfrm>
          <a:prstGeom prst="rect">
            <a:avLst/>
          </a:prstGeom>
        </p:spPr>
      </p:pic>
      <p:pic>
        <p:nvPicPr>
          <p:cNvPr id="2" name="Picture 1" descr="A blue square with white text">
            <a:extLst>
              <a:ext uri="{FF2B5EF4-FFF2-40B4-BE49-F238E27FC236}">
                <a16:creationId xmlns:a16="http://schemas.microsoft.com/office/drawing/2014/main" id="{A55BC59C-4F1A-3E65-E5F8-0E80C9125851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683A8DE-BEEF-782C-AFDB-BAB7E439A3AE}"/>
              </a:ext>
            </a:extLst>
          </p:cNvPr>
          <p:cNvSpPr/>
          <p:nvPr/>
        </p:nvSpPr>
        <p:spPr>
          <a:xfrm>
            <a:off x="356410" y="1828799"/>
            <a:ext cx="3549417" cy="4518532"/>
          </a:xfrm>
          <a:prstGeom prst="roundRect">
            <a:avLst>
              <a:gd name="adj" fmla="val 2606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pic>
        <p:nvPicPr>
          <p:cNvPr id="101" name="Picture 100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AC9C9C1C-96DD-4E58-0123-E879FCF6A5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49577" r="71344"/>
          <a:stretch/>
        </p:blipFill>
        <p:spPr>
          <a:xfrm>
            <a:off x="8664044" y="2624833"/>
            <a:ext cx="2764155" cy="3266952"/>
          </a:xfrm>
          <a:prstGeom prst="rect">
            <a:avLst/>
          </a:prstGeom>
        </p:spPr>
      </p:pic>
      <p:pic>
        <p:nvPicPr>
          <p:cNvPr id="100" name="Picture 99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1C807D8D-B558-CC05-5223-9E1857B6A9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49577" r="71344"/>
          <a:stretch/>
        </p:blipFill>
        <p:spPr>
          <a:xfrm>
            <a:off x="4721298" y="2551606"/>
            <a:ext cx="2764155" cy="3266952"/>
          </a:xfrm>
          <a:prstGeom prst="rect">
            <a:avLst/>
          </a:prstGeom>
        </p:spPr>
      </p:pic>
      <p:pic>
        <p:nvPicPr>
          <p:cNvPr id="99" name="Picture 98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2597A97B-23FE-CC63-2C44-C56371A59D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49577" r="71344"/>
          <a:stretch/>
        </p:blipFill>
        <p:spPr>
          <a:xfrm>
            <a:off x="763801" y="2576122"/>
            <a:ext cx="2764155" cy="3266952"/>
          </a:xfrm>
          <a:prstGeom prst="rect">
            <a:avLst/>
          </a:prstGeom>
        </p:spPr>
      </p:pic>
      <p:sp>
        <p:nvSpPr>
          <p:cNvPr id="4" name="Rounded Rectangle 23">
            <a:extLst>
              <a:ext uri="{FF2B5EF4-FFF2-40B4-BE49-F238E27FC236}">
                <a16:creationId xmlns:a16="http://schemas.microsoft.com/office/drawing/2014/main" id="{0F1BAECA-B575-27B8-535E-4B62977455C2}"/>
              </a:ext>
            </a:extLst>
          </p:cNvPr>
          <p:cNvSpPr/>
          <p:nvPr/>
        </p:nvSpPr>
        <p:spPr>
          <a:xfrm>
            <a:off x="4321291" y="1828799"/>
            <a:ext cx="3549417" cy="4518532"/>
          </a:xfrm>
          <a:prstGeom prst="roundRect">
            <a:avLst>
              <a:gd name="adj" fmla="val 3365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BCCD02ED-2396-2E4E-A864-70EC5C78EDFC}"/>
              </a:ext>
            </a:extLst>
          </p:cNvPr>
          <p:cNvSpPr/>
          <p:nvPr/>
        </p:nvSpPr>
        <p:spPr>
          <a:xfrm>
            <a:off x="8256645" y="1828799"/>
            <a:ext cx="3549417" cy="4518532"/>
          </a:xfrm>
          <a:prstGeom prst="roundRect">
            <a:avLst>
              <a:gd name="adj" fmla="val 3170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9" name="Rounded Rectangle 24">
            <a:extLst>
              <a:ext uri="{FF2B5EF4-FFF2-40B4-BE49-F238E27FC236}">
                <a16:creationId xmlns:a16="http://schemas.microsoft.com/office/drawing/2014/main" id="{D4A43F51-0788-551C-F958-716EA28054EB}"/>
              </a:ext>
            </a:extLst>
          </p:cNvPr>
          <p:cNvSpPr/>
          <p:nvPr/>
        </p:nvSpPr>
        <p:spPr>
          <a:xfrm>
            <a:off x="3752231" y="1055877"/>
            <a:ext cx="4687536" cy="456288"/>
          </a:xfrm>
          <a:prstGeom prst="roundRect">
            <a:avLst>
              <a:gd name="adj" fmla="val 16872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Alliaz sans"/>
                <a:cs typeface="Times New Roman" panose="02020603050405020304" pitchFamily="18" charset="0"/>
              </a:rPr>
              <a:t>PRICING PLANS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F0A98C-5D84-095E-C4B7-6538A07BC7D9}"/>
              </a:ext>
            </a:extLst>
          </p:cNvPr>
          <p:cNvGrpSpPr/>
          <p:nvPr/>
        </p:nvGrpSpPr>
        <p:grpSpPr>
          <a:xfrm>
            <a:off x="385933" y="2663801"/>
            <a:ext cx="3623632" cy="3678636"/>
            <a:chOff x="356408" y="3307938"/>
            <a:chExt cx="3623632" cy="367863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DAD152F-4252-043B-6722-D4CD06891B2A}"/>
                </a:ext>
              </a:extLst>
            </p:cNvPr>
            <p:cNvSpPr txBox="1"/>
            <p:nvPr/>
          </p:nvSpPr>
          <p:spPr>
            <a:xfrm>
              <a:off x="356408" y="3662587"/>
              <a:ext cx="3519889" cy="3323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Limited text-to-video creation (e.g., 3 videos/month)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Single language support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Basic video templates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Basic analytics (total views, average watch time)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Access to a community forum for support</a:t>
              </a:r>
              <a:endParaRPr lang="en-US" sz="16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Watermark free videos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Multilingual support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Advanced Video Templates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Advanced Analytics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AI generated Avatars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White Label Solutions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CRM integrations</a:t>
              </a:r>
            </a:p>
            <a:p>
              <a:pPr marL="285750" indent="-285750">
                <a:buFontTx/>
                <a:buChar char="×"/>
              </a:pPr>
              <a:endPara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C8C8E6-9390-19E6-8E61-DA0F66AD926B}"/>
                </a:ext>
              </a:extLst>
            </p:cNvPr>
            <p:cNvSpPr txBox="1"/>
            <p:nvPr/>
          </p:nvSpPr>
          <p:spPr>
            <a:xfrm>
              <a:off x="430625" y="3307938"/>
              <a:ext cx="3549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Features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2B37D1-EE0E-3D81-7A0E-58DCCF8E894C}"/>
              </a:ext>
            </a:extLst>
          </p:cNvPr>
          <p:cNvGrpSpPr/>
          <p:nvPr/>
        </p:nvGrpSpPr>
        <p:grpSpPr>
          <a:xfrm>
            <a:off x="4291810" y="2657719"/>
            <a:ext cx="3682634" cy="3432933"/>
            <a:chOff x="4272190" y="3365605"/>
            <a:chExt cx="3682634" cy="343293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AB48557-D9A3-053A-D93F-1597E45F3D87}"/>
                </a:ext>
              </a:extLst>
            </p:cNvPr>
            <p:cNvSpPr txBox="1"/>
            <p:nvPr/>
          </p:nvSpPr>
          <p:spPr>
            <a:xfrm>
              <a:off x="4405409" y="3365605"/>
              <a:ext cx="3549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Features</a:t>
              </a:r>
            </a:p>
          </p:txBody>
        </p: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B3467C04-2596-0A8F-0C0E-A29E8D1A7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190" y="3689995"/>
              <a:ext cx="35838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Unlimited text-to-video creation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Watermark free videos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Multilingual support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Access to advanced video templates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Customizable video branding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Advanced analytics dashboard Post-video quiz with analytics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Basic AI-generated avatars for more lifelike explanations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Robust API integrations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Priority email support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White Label Solutions</a:t>
              </a:r>
            </a:p>
            <a:p>
              <a:pPr marL="285750" indent="-285750">
                <a:buFontTx/>
                <a:buChar char="×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CRM integrations</a:t>
              </a:r>
            </a:p>
            <a:p>
              <a:r>
                <a:rPr lang="en-US" alt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CC152DF-3845-36AC-6197-78EA2069822E}"/>
              </a:ext>
            </a:extLst>
          </p:cNvPr>
          <p:cNvSpPr txBox="1"/>
          <p:nvPr/>
        </p:nvSpPr>
        <p:spPr>
          <a:xfrm>
            <a:off x="8324929" y="2680055"/>
            <a:ext cx="35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rPr>
              <a:t>Features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A48E45-BD61-13DF-6F33-A7553A19DF13}"/>
              </a:ext>
            </a:extLst>
          </p:cNvPr>
          <p:cNvGrpSpPr/>
          <p:nvPr/>
        </p:nvGrpSpPr>
        <p:grpSpPr>
          <a:xfrm>
            <a:off x="356412" y="2070617"/>
            <a:ext cx="3549415" cy="461665"/>
            <a:chOff x="371172" y="1919134"/>
            <a:chExt cx="354941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F66A4F-672C-6437-66F8-C376B0DBA488}"/>
                </a:ext>
              </a:extLst>
            </p:cNvPr>
            <p:cNvSpPr txBox="1"/>
            <p:nvPr/>
          </p:nvSpPr>
          <p:spPr>
            <a:xfrm>
              <a:off x="371172" y="1919134"/>
              <a:ext cx="35494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Basic (Free)</a:t>
              </a:r>
            </a:p>
          </p:txBody>
        </p:sp>
        <p:sp>
          <p:nvSpPr>
            <p:cNvPr id="96" name="Rounded Rectangle 24">
              <a:extLst>
                <a:ext uri="{FF2B5EF4-FFF2-40B4-BE49-F238E27FC236}">
                  <a16:creationId xmlns:a16="http://schemas.microsoft.com/office/drawing/2014/main" id="{082B3B69-D5B0-C046-98C3-44D9D1DE9EA9}"/>
                </a:ext>
              </a:extLst>
            </p:cNvPr>
            <p:cNvSpPr/>
            <p:nvPr/>
          </p:nvSpPr>
          <p:spPr>
            <a:xfrm>
              <a:off x="371176" y="1969711"/>
              <a:ext cx="3534651" cy="377456"/>
            </a:xfrm>
            <a:prstGeom prst="roundRect">
              <a:avLst>
                <a:gd name="adj" fmla="val 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031F175-FEB5-6513-965D-6B5819CFAA33}"/>
              </a:ext>
            </a:extLst>
          </p:cNvPr>
          <p:cNvGrpSpPr/>
          <p:nvPr/>
        </p:nvGrpSpPr>
        <p:grpSpPr>
          <a:xfrm>
            <a:off x="8264027" y="2089941"/>
            <a:ext cx="3534651" cy="461665"/>
            <a:chOff x="8264027" y="1930859"/>
            <a:chExt cx="3534651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343F99-B5A0-C5ED-12BD-CC601696693B}"/>
                </a:ext>
              </a:extLst>
            </p:cNvPr>
            <p:cNvSpPr txBox="1"/>
            <p:nvPr/>
          </p:nvSpPr>
          <p:spPr>
            <a:xfrm>
              <a:off x="8271408" y="1930859"/>
              <a:ext cx="3519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Enterprise </a:t>
              </a:r>
            </a:p>
          </p:txBody>
        </p:sp>
        <p:sp>
          <p:nvSpPr>
            <p:cNvPr id="97" name="Rounded Rectangle 24">
              <a:extLst>
                <a:ext uri="{FF2B5EF4-FFF2-40B4-BE49-F238E27FC236}">
                  <a16:creationId xmlns:a16="http://schemas.microsoft.com/office/drawing/2014/main" id="{2AF2FE2E-A7CE-12CC-294A-A11393F12984}"/>
                </a:ext>
              </a:extLst>
            </p:cNvPr>
            <p:cNvSpPr/>
            <p:nvPr/>
          </p:nvSpPr>
          <p:spPr>
            <a:xfrm>
              <a:off x="8264027" y="1974855"/>
              <a:ext cx="3534651" cy="377456"/>
            </a:xfrm>
            <a:prstGeom prst="roundRect">
              <a:avLst>
                <a:gd name="adj" fmla="val 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0EA207D-7255-D14D-5B1E-AEBD8A32D345}"/>
              </a:ext>
            </a:extLst>
          </p:cNvPr>
          <p:cNvGrpSpPr/>
          <p:nvPr/>
        </p:nvGrpSpPr>
        <p:grpSpPr>
          <a:xfrm>
            <a:off x="4328673" y="2077258"/>
            <a:ext cx="3534651" cy="461665"/>
            <a:chOff x="4336051" y="1909746"/>
            <a:chExt cx="3534651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971B5E-90E8-DC02-8EA8-9957D9E4F5C5}"/>
                </a:ext>
              </a:extLst>
            </p:cNvPr>
            <p:cNvSpPr txBox="1"/>
            <p:nvPr/>
          </p:nvSpPr>
          <p:spPr>
            <a:xfrm>
              <a:off x="4498259" y="1909746"/>
              <a:ext cx="3170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Premium </a:t>
              </a:r>
            </a:p>
          </p:txBody>
        </p:sp>
        <p:sp>
          <p:nvSpPr>
            <p:cNvPr id="98" name="Rounded Rectangle 24">
              <a:extLst>
                <a:ext uri="{FF2B5EF4-FFF2-40B4-BE49-F238E27FC236}">
                  <a16:creationId xmlns:a16="http://schemas.microsoft.com/office/drawing/2014/main" id="{2F11C3C3-8163-0BC7-1BC3-0D7474C60417}"/>
                </a:ext>
              </a:extLst>
            </p:cNvPr>
            <p:cNvSpPr/>
            <p:nvPr/>
          </p:nvSpPr>
          <p:spPr>
            <a:xfrm>
              <a:off x="4336051" y="1949013"/>
              <a:ext cx="3534651" cy="377456"/>
            </a:xfrm>
            <a:prstGeom prst="roundRect">
              <a:avLst>
                <a:gd name="adj" fmla="val 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latin typeface="Alliaz sans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A17E3426-F2AD-5136-FA5D-4B886711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172" y="2786662"/>
            <a:ext cx="344567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en-US" sz="1400" dirty="0">
              <a:solidFill>
                <a:schemeClr val="bg1"/>
              </a:solidFill>
              <a:latin typeface="Alliaz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Unlimited text-to-video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Watermark free videos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Multilingual support (unlimited)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Advanced video templates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Customizable video branding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Advanced analytics (AI powered Insights , behavioral analytics, user performance etc.)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AI-generated human avatars for lifelike explanations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Robust API integrations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Priority email support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White-label solutions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CRM integrations (e.g., Bajaj Finserv) </a:t>
            </a:r>
          </a:p>
        </p:txBody>
      </p:sp>
    </p:spTree>
    <p:extLst>
      <p:ext uri="{BB962C8B-B14F-4D97-AF65-F5344CB8AC3E}">
        <p14:creationId xmlns:p14="http://schemas.microsoft.com/office/powerpoint/2010/main" val="202255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ow (1)">
            <a:hlinkClick r:id="" action="ppaction://media"/>
            <a:extLst>
              <a:ext uri="{FF2B5EF4-FFF2-40B4-BE49-F238E27FC236}">
                <a16:creationId xmlns:a16="http://schemas.microsoft.com/office/drawing/2014/main" id="{2D2AD2F4-533D-2584-CD82-3F3BB0CCE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99537"/>
            <a:ext cx="12192000" cy="7949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E95A-653C-C868-8C30-A4A896E2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77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text">
            <a:extLst>
              <a:ext uri="{FF2B5EF4-FFF2-40B4-BE49-F238E27FC236}">
                <a16:creationId xmlns:a16="http://schemas.microsoft.com/office/drawing/2014/main" id="{CD7B2A51-5C9B-3ED4-1724-AD2C347D8FD7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pic>
        <p:nvPicPr>
          <p:cNvPr id="52" name="Picture 5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6E329604-818E-3433-E55D-F511007AAE7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975629"/>
            <a:ext cx="12192000" cy="54080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7F25B9-EA44-8099-AAF0-F631E5E5BDB0}"/>
              </a:ext>
            </a:extLst>
          </p:cNvPr>
          <p:cNvGrpSpPr/>
          <p:nvPr/>
        </p:nvGrpSpPr>
        <p:grpSpPr>
          <a:xfrm>
            <a:off x="3307644" y="1259792"/>
            <a:ext cx="5407378" cy="635124"/>
            <a:chOff x="4419832" y="1815149"/>
            <a:chExt cx="9552565" cy="704653"/>
          </a:xfrm>
        </p:grpSpPr>
        <p:sp>
          <p:nvSpPr>
            <p:cNvPr id="2" name="Rounded Rectangle 24">
              <a:extLst>
                <a:ext uri="{FF2B5EF4-FFF2-40B4-BE49-F238E27FC236}">
                  <a16:creationId xmlns:a16="http://schemas.microsoft.com/office/drawing/2014/main" id="{43A741EA-9E67-79E8-0B9E-9D67941DAA15}"/>
                </a:ext>
              </a:extLst>
            </p:cNvPr>
            <p:cNvSpPr>
              <a:spLocks/>
            </p:cNvSpPr>
            <p:nvPr/>
          </p:nvSpPr>
          <p:spPr>
            <a:xfrm>
              <a:off x="4419832" y="1815149"/>
              <a:ext cx="9552565" cy="704653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B6F315A-8148-ADE0-88AC-A9CB08E84127}"/>
                </a:ext>
              </a:extLst>
            </p:cNvPr>
            <p:cNvSpPr txBox="1">
              <a:spLocks/>
            </p:cNvSpPr>
            <p:nvPr/>
          </p:nvSpPr>
          <p:spPr>
            <a:xfrm>
              <a:off x="4469643" y="1859950"/>
              <a:ext cx="9452948" cy="6452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sng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j-ea"/>
                  <a:cs typeface="Rubik" pitchFamily="2" charset="-79"/>
                </a:defRPr>
              </a:lvl1pPr>
            </a:lstStyle>
            <a:p>
              <a:r>
                <a:rPr lang="en-IN" sz="2400">
                  <a:latin typeface="Alliaz sans"/>
                  <a:cs typeface="Times New Roman" panose="02020603050405020304" pitchFamily="18" charset="0"/>
                </a:rPr>
                <a:t>FUTURE ENHANCEMENTS</a:t>
              </a:r>
            </a:p>
          </p:txBody>
        </p:sp>
      </p:grpSp>
      <p:pic>
        <p:nvPicPr>
          <p:cNvPr id="9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CB2ECD2-321F-4A23-CF75-4E598A3A9E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1"/>
                </p14:media>
              </p:ext>
            </p:extLst>
          </p:nvPr>
        </p:nvPicPr>
        <p:blipFill>
          <a:blip r:embed="rId8"/>
          <a:srcRect l="18347" r="26254"/>
          <a:stretch/>
        </p:blipFill>
        <p:spPr>
          <a:xfrm>
            <a:off x="1107703" y="2255151"/>
            <a:ext cx="1492391" cy="1500314"/>
          </a:xfrm>
          <a:prstGeom prst="rect">
            <a:avLst/>
          </a:prstGeom>
          <a:ln w="19050" cap="sq">
            <a:solidFill>
              <a:srgbClr val="00FF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erson wearing goggles&#10;&#10;Description automatically generated">
            <a:extLst>
              <a:ext uri="{FF2B5EF4-FFF2-40B4-BE49-F238E27FC236}">
                <a16:creationId xmlns:a16="http://schemas.microsoft.com/office/drawing/2014/main" id="{8BB45DCF-A6FE-A6F7-3665-6178AFA4D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09" y="2235420"/>
            <a:ext cx="1852547" cy="1620978"/>
          </a:xfrm>
          <a:prstGeom prst="rect">
            <a:avLst/>
          </a:prstGeom>
        </p:spPr>
      </p:pic>
      <p:pic>
        <p:nvPicPr>
          <p:cNvPr id="58" name="Picture 57" descr="A cartoon of a child sitting at a desk&#10;&#10;Description automatically generated">
            <a:extLst>
              <a:ext uri="{FF2B5EF4-FFF2-40B4-BE49-F238E27FC236}">
                <a16:creationId xmlns:a16="http://schemas.microsoft.com/office/drawing/2014/main" id="{CF7FF040-E527-CCAA-A081-E5AB239A9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36" y="2445204"/>
            <a:ext cx="1596179" cy="1544130"/>
          </a:xfrm>
          <a:prstGeom prst="rect">
            <a:avLst/>
          </a:prstGeom>
        </p:spPr>
      </p:pic>
      <p:sp>
        <p:nvSpPr>
          <p:cNvPr id="59" name="Rectangle 1">
            <a:extLst>
              <a:ext uri="{FF2B5EF4-FFF2-40B4-BE49-F238E27FC236}">
                <a16:creationId xmlns:a16="http://schemas.microsoft.com/office/drawing/2014/main" id="{CCFE9B09-EAD1-E79D-76FE-B93A655B1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70B832-D27D-EA3E-59F8-AA441D4C9F18}"/>
              </a:ext>
            </a:extLst>
          </p:cNvPr>
          <p:cNvSpPr txBox="1"/>
          <p:nvPr/>
        </p:nvSpPr>
        <p:spPr>
          <a:xfrm>
            <a:off x="51199" y="1703383"/>
            <a:ext cx="1183211" cy="2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indent="0" algn="ctr">
              <a:buNone/>
            </a:pPr>
            <a:r>
              <a:rPr lang="en-IN" sz="1200" b="1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rPr>
              <a:t>Click to Play</a:t>
            </a: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9BF85D7C-2D8B-B2BC-3335-4AE6EF1B1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0DCCFEE1-2DB9-0581-277E-EF9F744ED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" name="Picture 70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4821DC17-2F33-54A3-8AAD-5E9775DF39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2" t="35496" r="35717" b="31905"/>
          <a:stretch/>
        </p:blipFill>
        <p:spPr>
          <a:xfrm rot="953631">
            <a:off x="208709" y="2008292"/>
            <a:ext cx="914708" cy="62118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79D3C13-EBBB-F189-3C15-680E81ABED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0" t="3027" r="17862" b="55621"/>
          <a:stretch/>
        </p:blipFill>
        <p:spPr>
          <a:xfrm>
            <a:off x="9653818" y="2280270"/>
            <a:ext cx="1430479" cy="159647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0F662B-BF27-72E6-4B9B-44ED8BE4F835}"/>
              </a:ext>
            </a:extLst>
          </p:cNvPr>
          <p:cNvGrpSpPr/>
          <p:nvPr/>
        </p:nvGrpSpPr>
        <p:grpSpPr>
          <a:xfrm>
            <a:off x="404266" y="4083846"/>
            <a:ext cx="2620106" cy="2233294"/>
            <a:chOff x="507479" y="4026036"/>
            <a:chExt cx="2620106" cy="2233294"/>
          </a:xfrm>
        </p:grpSpPr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30951F7E-E4F4-5A87-C018-FE474475A3A7}"/>
                </a:ext>
              </a:extLst>
            </p:cNvPr>
            <p:cNvSpPr>
              <a:spLocks/>
            </p:cNvSpPr>
            <p:nvPr/>
          </p:nvSpPr>
          <p:spPr>
            <a:xfrm>
              <a:off x="507479" y="4026036"/>
              <a:ext cx="2620105" cy="2233294"/>
            </a:xfrm>
            <a:prstGeom prst="roundRect">
              <a:avLst>
                <a:gd name="adj" fmla="val 5273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355A217-84E8-D347-6B43-DCDD2E5E2E57}"/>
                </a:ext>
              </a:extLst>
            </p:cNvPr>
            <p:cNvSpPr txBox="1">
              <a:spLocks/>
            </p:cNvSpPr>
            <p:nvPr/>
          </p:nvSpPr>
          <p:spPr>
            <a:xfrm>
              <a:off x="586500" y="4233586"/>
              <a:ext cx="2462061" cy="3280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sng" strike="noStrike" kern="120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lliaz sans"/>
                  <a:cs typeface="Times New Roman" panose="02020603050405020304" pitchFamily="18" charset="0"/>
                </a:rPr>
                <a:t>Realistic AI Avatar Integration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CE537A-6C22-A947-21EB-3C62898910F1}"/>
                </a:ext>
              </a:extLst>
            </p:cNvPr>
            <p:cNvSpPr txBox="1"/>
            <p:nvPr/>
          </p:nvSpPr>
          <p:spPr>
            <a:xfrm>
              <a:off x="533829" y="4814169"/>
              <a:ext cx="2593756" cy="106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Lifelike speech and facial expressions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Adds a human-like touch to video explanations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E8D7CA-93BA-2EB8-5116-F6675932744D}"/>
              </a:ext>
            </a:extLst>
          </p:cNvPr>
          <p:cNvGrpSpPr/>
          <p:nvPr/>
        </p:nvGrpSpPr>
        <p:grpSpPr>
          <a:xfrm>
            <a:off x="3269971" y="4088940"/>
            <a:ext cx="2625423" cy="2233294"/>
            <a:chOff x="897916" y="4449728"/>
            <a:chExt cx="2625423" cy="223329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B0BAEF-B82C-0F9C-511E-EB73B862D890}"/>
                </a:ext>
              </a:extLst>
            </p:cNvPr>
            <p:cNvGrpSpPr/>
            <p:nvPr/>
          </p:nvGrpSpPr>
          <p:grpSpPr>
            <a:xfrm>
              <a:off x="903234" y="4449728"/>
              <a:ext cx="2620105" cy="2233294"/>
              <a:chOff x="1071361" y="4135888"/>
              <a:chExt cx="2620105" cy="2377801"/>
            </a:xfrm>
          </p:grpSpPr>
          <p:sp>
            <p:nvSpPr>
              <p:cNvPr id="34" name="Rounded Rectangle 24">
                <a:extLst>
                  <a:ext uri="{FF2B5EF4-FFF2-40B4-BE49-F238E27FC236}">
                    <a16:creationId xmlns:a16="http://schemas.microsoft.com/office/drawing/2014/main" id="{01162663-B2A5-EEF3-1815-1246E4816F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361" y="4135888"/>
                <a:ext cx="2620105" cy="2377801"/>
              </a:xfrm>
              <a:prstGeom prst="roundRect">
                <a:avLst>
                  <a:gd name="adj" fmla="val 5273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E07EAA0A-C378-F1D3-FB55-3C76E6A62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382" y="4356868"/>
                <a:ext cx="2462061" cy="349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1" i="0" u="sng" strike="noStrike" cap="none" spc="0" normalizeH="0" baseline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ea typeface="+mj-ea"/>
                    <a:cs typeface="Rubik" pitchFamily="2" charset="-79"/>
                  </a:defRPr>
                </a:lvl1pPr>
              </a:lstStyle>
              <a:p>
                <a:r>
                  <a:rPr lang="en-IN">
                    <a:latin typeface="Alliaz sans"/>
                    <a:cs typeface="Times New Roman" panose="02020603050405020304" pitchFamily="18" charset="0"/>
                  </a:rPr>
                  <a:t>Virtual Reality Support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938A-47C2-4A02-354C-5E0F4F26B9D0}"/>
                </a:ext>
              </a:extLst>
            </p:cNvPr>
            <p:cNvSpPr txBox="1"/>
            <p:nvPr/>
          </p:nvSpPr>
          <p:spPr>
            <a:xfrm>
              <a:off x="897916" y="5283624"/>
              <a:ext cx="254108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marR="0" lvl="0" indent="-285750" fontAlgn="auto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IN" sz="1400" dirty="0">
                  <a:latin typeface="Alliaz sans"/>
                  <a:cs typeface="Times New Roman" panose="02020603050405020304" pitchFamily="18" charset="0"/>
                </a:rPr>
                <a:t>Immersive video experiences</a:t>
              </a:r>
            </a:p>
            <a:p>
              <a:pPr marL="0" indent="0">
                <a:buNone/>
              </a:pPr>
              <a:endParaRPr lang="en-US" sz="1400" dirty="0">
                <a:latin typeface="Alliaz sans"/>
                <a:cs typeface="Times New Roman" panose="02020603050405020304" pitchFamily="18" charset="0"/>
              </a:endParaRPr>
            </a:p>
            <a:p>
              <a:r>
                <a:rPr lang="en-IN" sz="1400" dirty="0">
                  <a:latin typeface="Alliaz sans"/>
                  <a:cs typeface="Times New Roman" panose="02020603050405020304" pitchFamily="18" charset="0"/>
                </a:rPr>
                <a:t>Boosts engagement and comprehension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95006-737B-5B44-349D-7C6016E67A0A}"/>
              </a:ext>
            </a:extLst>
          </p:cNvPr>
          <p:cNvGrpSpPr/>
          <p:nvPr/>
        </p:nvGrpSpPr>
        <p:grpSpPr>
          <a:xfrm>
            <a:off x="6140993" y="4083846"/>
            <a:ext cx="2670295" cy="2233294"/>
            <a:chOff x="903234" y="4449728"/>
            <a:chExt cx="2670295" cy="223329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3135E5-7FD6-0EF2-38E7-EA042BE80CE0}"/>
                </a:ext>
              </a:extLst>
            </p:cNvPr>
            <p:cNvGrpSpPr/>
            <p:nvPr/>
          </p:nvGrpSpPr>
          <p:grpSpPr>
            <a:xfrm>
              <a:off x="903234" y="4449728"/>
              <a:ext cx="2670295" cy="2233294"/>
              <a:chOff x="1071361" y="4135888"/>
              <a:chExt cx="2670295" cy="2377801"/>
            </a:xfrm>
          </p:grpSpPr>
          <p:sp>
            <p:nvSpPr>
              <p:cNvPr id="39" name="Rounded Rectangle 24">
                <a:extLst>
                  <a:ext uri="{FF2B5EF4-FFF2-40B4-BE49-F238E27FC236}">
                    <a16:creationId xmlns:a16="http://schemas.microsoft.com/office/drawing/2014/main" id="{C3366804-345A-355A-ECAB-FD16F0974A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361" y="4135888"/>
                <a:ext cx="2620105" cy="2377801"/>
              </a:xfrm>
              <a:prstGeom prst="roundRect">
                <a:avLst>
                  <a:gd name="adj" fmla="val 5273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FA7CEF7-26BD-9494-B00B-0E4467EBD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1551" y="4333204"/>
                <a:ext cx="2620105" cy="4035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1" i="0" u="sng" strike="noStrike" cap="none" spc="0" normalizeH="0" baseline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ea typeface="+mj-ea"/>
                    <a:cs typeface="Rubik" pitchFamily="2" charset="-79"/>
                  </a:defRPr>
                </a:lvl1pPr>
              </a:lstStyle>
              <a:p>
                <a:r>
                  <a:rPr lang="en-IN">
                    <a:latin typeface="Alliaz sans"/>
                    <a:cs typeface="Times New Roman" panose="02020603050405020304" pitchFamily="18" charset="0"/>
                  </a:rPr>
                  <a:t>AI Interview Taker &amp;</a:t>
                </a:r>
              </a:p>
              <a:p>
                <a:r>
                  <a:rPr lang="en-IN">
                    <a:latin typeface="Alliaz sans"/>
                    <a:cs typeface="Times New Roman" panose="02020603050405020304" pitchFamily="18" charset="0"/>
                  </a:rPr>
                  <a:t>Candidate Analytics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E2C111-DF1B-6F64-8E34-5FA131BEE529}"/>
                </a:ext>
              </a:extLst>
            </p:cNvPr>
            <p:cNvSpPr txBox="1"/>
            <p:nvPr/>
          </p:nvSpPr>
          <p:spPr>
            <a:xfrm>
              <a:off x="913970" y="5238350"/>
              <a:ext cx="253510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Dynamic AI-driven interviews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Performance analytics for HR teams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03AB37-48D6-1DBF-52E7-19B5D49B6A21}"/>
              </a:ext>
            </a:extLst>
          </p:cNvPr>
          <p:cNvGrpSpPr/>
          <p:nvPr/>
        </p:nvGrpSpPr>
        <p:grpSpPr>
          <a:xfrm>
            <a:off x="9056887" y="4076937"/>
            <a:ext cx="2625423" cy="2233294"/>
            <a:chOff x="897916" y="4449728"/>
            <a:chExt cx="2625423" cy="22332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AFFA2D9-42A8-9F06-1C63-EA6434FE1DC3}"/>
                </a:ext>
              </a:extLst>
            </p:cNvPr>
            <p:cNvGrpSpPr/>
            <p:nvPr/>
          </p:nvGrpSpPr>
          <p:grpSpPr>
            <a:xfrm>
              <a:off x="903234" y="4449728"/>
              <a:ext cx="2620105" cy="2233294"/>
              <a:chOff x="1071361" y="4135888"/>
              <a:chExt cx="2620105" cy="2377801"/>
            </a:xfrm>
          </p:grpSpPr>
          <p:sp>
            <p:nvSpPr>
              <p:cNvPr id="50" name="Rounded Rectangle 24">
                <a:extLst>
                  <a:ext uri="{FF2B5EF4-FFF2-40B4-BE49-F238E27FC236}">
                    <a16:creationId xmlns:a16="http://schemas.microsoft.com/office/drawing/2014/main" id="{48104A1C-CD76-2CF8-1BE6-2E41D04CA9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361" y="4135888"/>
                <a:ext cx="2620105" cy="2377801"/>
              </a:xfrm>
              <a:prstGeom prst="roundRect">
                <a:avLst>
                  <a:gd name="adj" fmla="val 5273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0B49E037-48FF-6314-AB09-25A1D92C6E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382" y="4356868"/>
                <a:ext cx="2462061" cy="3492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1" i="0" u="sng" strike="noStrike" cap="none" spc="0" normalizeH="0" baseline="0">
                    <a:ln>
                      <a:noFill/>
                    </a:ln>
                    <a:solidFill>
                      <a:srgbClr val="00FFFF"/>
                    </a:solidFill>
                    <a:effectLst/>
                    <a:uLnTx/>
                    <a:uFillTx/>
                    <a:ea typeface="+mj-ea"/>
                    <a:cs typeface="Rubik" pitchFamily="2" charset="-79"/>
                  </a:defRPr>
                </a:lvl1pPr>
              </a:lstStyle>
              <a:p>
                <a:r>
                  <a:rPr lang="en-IN">
                    <a:latin typeface="Alliaz sans"/>
                    <a:cs typeface="Times New Roman" panose="02020603050405020304" pitchFamily="18" charset="0"/>
                  </a:rPr>
                  <a:t>Incorporation of Flash Cards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8EA817-52B5-53D7-8858-AA83608E59C0}"/>
                </a:ext>
              </a:extLst>
            </p:cNvPr>
            <p:cNvSpPr txBox="1"/>
            <p:nvPr/>
          </p:nvSpPr>
          <p:spPr>
            <a:xfrm>
              <a:off x="897916" y="5283624"/>
              <a:ext cx="2541084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marR="0" lvl="0" indent="-285750" fontAlgn="auto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sz="1400" dirty="0">
                  <a:latin typeface="Alliaz sans"/>
                  <a:cs typeface="Times New Roman" panose="02020603050405020304" pitchFamily="18" charset="0"/>
                </a:rPr>
                <a:t>Interactive cards with key highlights</a:t>
              </a:r>
            </a:p>
            <a:p>
              <a:endParaRPr lang="en-US" sz="1400" dirty="0">
                <a:latin typeface="Alliaz sans"/>
                <a:cs typeface="Times New Roman" panose="02020603050405020304" pitchFamily="18" charset="0"/>
              </a:endParaRPr>
            </a:p>
            <a:p>
              <a:r>
                <a:rPr lang="en-IN" sz="1400" dirty="0">
                  <a:latin typeface="Alliaz sans"/>
                  <a:cs typeface="Times New Roman" panose="02020603050405020304" pitchFamily="18" charset="0"/>
                </a:rPr>
                <a:t>Infographics for better understanding</a:t>
              </a:r>
              <a:endParaRPr lang="en-US" sz="1400" dirty="0">
                <a:latin typeface="Alliaz sans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83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blue square with white text&#10;&#10;Description automatically generated">
            <a:extLst>
              <a:ext uri="{FF2B5EF4-FFF2-40B4-BE49-F238E27FC236}">
                <a16:creationId xmlns:a16="http://schemas.microsoft.com/office/drawing/2014/main" id="{B41153AB-711F-1572-145C-B89C784F66D3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4668020-CCEE-210B-D221-4DDD3C30D484}"/>
              </a:ext>
            </a:extLst>
          </p:cNvPr>
          <p:cNvGrpSpPr/>
          <p:nvPr/>
        </p:nvGrpSpPr>
        <p:grpSpPr>
          <a:xfrm>
            <a:off x="3194304" y="1390337"/>
            <a:ext cx="5608320" cy="588373"/>
            <a:chOff x="2395941" y="1815149"/>
            <a:chExt cx="12775951" cy="1268910"/>
          </a:xfrm>
        </p:grpSpPr>
        <p:sp>
          <p:nvSpPr>
            <p:cNvPr id="3" name="Rounded Rectangle 24">
              <a:extLst>
                <a:ext uri="{FF2B5EF4-FFF2-40B4-BE49-F238E27FC236}">
                  <a16:creationId xmlns:a16="http://schemas.microsoft.com/office/drawing/2014/main" id="{318C7C93-E430-67DE-60B8-619BAE5A8263}"/>
                </a:ext>
              </a:extLst>
            </p:cNvPr>
            <p:cNvSpPr>
              <a:spLocks/>
            </p:cNvSpPr>
            <p:nvPr/>
          </p:nvSpPr>
          <p:spPr>
            <a:xfrm>
              <a:off x="2395941" y="1815149"/>
              <a:ext cx="12775951" cy="1268910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95F69336-6D3A-CAED-C53E-6C170E1E0821}"/>
                </a:ext>
              </a:extLst>
            </p:cNvPr>
            <p:cNvSpPr txBox="1">
              <a:spLocks/>
            </p:cNvSpPr>
            <p:nvPr/>
          </p:nvSpPr>
          <p:spPr>
            <a:xfrm>
              <a:off x="2612893" y="1929624"/>
              <a:ext cx="12293840" cy="10399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liaz sans"/>
                  <a:cs typeface="Times New Roman" panose="02020603050405020304" pitchFamily="18" charset="0"/>
                </a:rPr>
                <a:t>CHALLENGES</a:t>
              </a:r>
              <a:r>
                <a:rPr lang="en-IN" sz="2400" b="1" u="sng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 ENCOUNTERED</a:t>
              </a:r>
              <a:endParaRPr kumimoji="0" lang="en-IN" sz="24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1B49B1-8C73-7A45-5FAF-BD4D04CEA575}"/>
              </a:ext>
            </a:extLst>
          </p:cNvPr>
          <p:cNvGrpSpPr/>
          <p:nvPr/>
        </p:nvGrpSpPr>
        <p:grpSpPr>
          <a:xfrm>
            <a:off x="1703888" y="2393418"/>
            <a:ext cx="9552567" cy="3416360"/>
            <a:chOff x="1319715" y="2291083"/>
            <a:chExt cx="9552567" cy="3416360"/>
          </a:xfrm>
        </p:grpSpPr>
        <p:sp>
          <p:nvSpPr>
            <p:cNvPr id="10" name="Rounded Rectangle 24">
              <a:extLst>
                <a:ext uri="{FF2B5EF4-FFF2-40B4-BE49-F238E27FC236}">
                  <a16:creationId xmlns:a16="http://schemas.microsoft.com/office/drawing/2014/main" id="{DC3F9842-1407-7D0B-BC9C-D719F612960F}"/>
                </a:ext>
              </a:extLst>
            </p:cNvPr>
            <p:cNvSpPr>
              <a:spLocks/>
            </p:cNvSpPr>
            <p:nvPr/>
          </p:nvSpPr>
          <p:spPr>
            <a:xfrm>
              <a:off x="1319717" y="2291083"/>
              <a:ext cx="9552565" cy="1068607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000" b="1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Intelligent Content Summarization</a:t>
              </a:r>
            </a:p>
            <a:p>
              <a:pPr algn="l"/>
              <a:r>
                <a:rPr lang="en-US" sz="16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Challenge: Developing a system that accurately summarizes diverse insurance documents while retaining critical information.</a:t>
              </a:r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52B244B4-BABE-FD6D-43B0-7465F80B319E}"/>
                </a:ext>
              </a:extLst>
            </p:cNvPr>
            <p:cNvSpPr>
              <a:spLocks/>
            </p:cNvSpPr>
            <p:nvPr/>
          </p:nvSpPr>
          <p:spPr>
            <a:xfrm>
              <a:off x="1319715" y="3464959"/>
              <a:ext cx="9552565" cy="1068607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000" b="1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Dynamic Content Generation and Synchronization</a:t>
              </a:r>
            </a:p>
            <a:p>
              <a:pPr algn="l"/>
              <a:r>
                <a:rPr lang="en-US" sz="1600" b="0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Challenge: Creating and synchronizing AI-generated content (text, images, audio, video) coherently.</a:t>
              </a:r>
              <a:endParaRPr lang="en-IN" sz="1600" b="0" i="0">
                <a:solidFill>
                  <a:schemeClr val="bg1"/>
                </a:solidFill>
                <a:effectLst/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24">
              <a:extLst>
                <a:ext uri="{FF2B5EF4-FFF2-40B4-BE49-F238E27FC236}">
                  <a16:creationId xmlns:a16="http://schemas.microsoft.com/office/drawing/2014/main" id="{108DB50D-DE11-8B14-2ACB-C36C1081EB47}"/>
                </a:ext>
              </a:extLst>
            </p:cNvPr>
            <p:cNvSpPr>
              <a:spLocks/>
            </p:cNvSpPr>
            <p:nvPr/>
          </p:nvSpPr>
          <p:spPr>
            <a:xfrm>
              <a:off x="1319715" y="4638836"/>
              <a:ext cx="9552565" cy="1068607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IN" sz="2000" b="1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AI Model Integration Complexity</a:t>
              </a:r>
            </a:p>
            <a:p>
              <a:pPr algn="l"/>
              <a:r>
                <a:rPr lang="en-US" sz="1600" b="0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Challenge: Integrating multiple AI models (summarization, text generation, image creation) into a cohesive workflow</a:t>
              </a:r>
              <a:r>
                <a:rPr lang="en-IN" sz="1600" b="0" i="0">
                  <a:solidFill>
                    <a:schemeClr val="bg1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8F9E71-6B06-E6AF-7632-3C5BF4CF4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2" t="13913" r="67426" b="43745"/>
          <a:stretch/>
        </p:blipFill>
        <p:spPr>
          <a:xfrm>
            <a:off x="857635" y="2521435"/>
            <a:ext cx="704948" cy="8125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B7B55D-141D-7E8D-DA14-C35E114AE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6" t="15198" r="39781" b="42461"/>
          <a:stretch/>
        </p:blipFill>
        <p:spPr>
          <a:xfrm>
            <a:off x="824033" y="3743559"/>
            <a:ext cx="704949" cy="812572"/>
          </a:xfrm>
          <a:prstGeom prst="rect">
            <a:avLst/>
          </a:prstGeom>
        </p:spPr>
      </p:pic>
      <p:sp>
        <p:nvSpPr>
          <p:cNvPr id="19" name="Rectangle 2" hidden="1">
            <a:extLst>
              <a:ext uri="{FF2B5EF4-FFF2-40B4-BE49-F238E27FC236}">
                <a16:creationId xmlns:a16="http://schemas.microsoft.com/office/drawing/2014/main" id="{1A4F7ADC-2539-8F03-5AFB-F690071D8ED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F002644-330F-B88C-A99D-1D1DC7286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6" t="43945" r="7176" b="18952"/>
          <a:stretch/>
        </p:blipFill>
        <p:spPr>
          <a:xfrm>
            <a:off x="680183" y="4965683"/>
            <a:ext cx="992648" cy="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0CB6B88D-59F1-0BAF-FC45-A54B77A7AF2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E95A-653C-C868-8C30-A4A896E2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9F2AE6AE-BC83-3C37-B5D6-6665D14AAF93}"/>
              </a:ext>
            </a:extLst>
          </p:cNvPr>
          <p:cNvSpPr/>
          <p:nvPr/>
        </p:nvSpPr>
        <p:spPr>
          <a:xfrm>
            <a:off x="1535152" y="1722823"/>
            <a:ext cx="9121696" cy="3913632"/>
          </a:xfrm>
          <a:prstGeom prst="roundRect">
            <a:avLst>
              <a:gd name="adj" fmla="val 3418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2FCD11-D492-A699-0158-D6FDF202A4F1}"/>
              </a:ext>
            </a:extLst>
          </p:cNvPr>
          <p:cNvSpPr txBox="1"/>
          <p:nvPr/>
        </p:nvSpPr>
        <p:spPr>
          <a:xfrm>
            <a:off x="6791093" y="5250990"/>
            <a:ext cx="38657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We eagerly await your positive response!</a:t>
            </a:r>
            <a:endParaRPr lang="en-IN" sz="1600">
              <a:solidFill>
                <a:schemeClr val="bg1"/>
              </a:solidFill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34A10-19FD-EB97-D493-AAB4484C5F1C}"/>
              </a:ext>
            </a:extLst>
          </p:cNvPr>
          <p:cNvSpPr txBox="1"/>
          <p:nvPr/>
        </p:nvSpPr>
        <p:spPr>
          <a:xfrm>
            <a:off x="1535152" y="2956364"/>
            <a:ext cx="91216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929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blue square with white text">
            <a:extLst>
              <a:ext uri="{FF2B5EF4-FFF2-40B4-BE49-F238E27FC236}">
                <a16:creationId xmlns:a16="http://schemas.microsoft.com/office/drawing/2014/main" id="{5AF7A379-80CD-C58A-A191-E7D512EDB109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 hidden="1">
            <a:extLst>
              <a:ext uri="{FF2B5EF4-FFF2-40B4-BE49-F238E27FC236}">
                <a16:creationId xmlns:a16="http://schemas.microsoft.com/office/drawing/2014/main" id="{0CB6B88D-59F1-0BAF-FC45-A54B77A7AF2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975629"/>
            <a:ext cx="12192000" cy="54080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E95A-653C-C868-8C30-A4A896E2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80AE1-2EA7-2CB5-39C7-67E64FFB970F}"/>
              </a:ext>
            </a:extLst>
          </p:cNvPr>
          <p:cNvGrpSpPr/>
          <p:nvPr/>
        </p:nvGrpSpPr>
        <p:grpSpPr>
          <a:xfrm>
            <a:off x="1043818" y="1352436"/>
            <a:ext cx="10104364" cy="4800950"/>
            <a:chOff x="774668" y="1885974"/>
            <a:chExt cx="10183326" cy="4126270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0D783E7-0500-31D2-9BEF-F965507957A9}"/>
                </a:ext>
              </a:extLst>
            </p:cNvPr>
            <p:cNvSpPr txBox="1">
              <a:spLocks/>
            </p:cNvSpPr>
            <p:nvPr/>
          </p:nvSpPr>
          <p:spPr>
            <a:xfrm>
              <a:off x="3119129" y="2610403"/>
              <a:ext cx="5930488" cy="34018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8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24">
              <a:extLst>
                <a:ext uri="{FF2B5EF4-FFF2-40B4-BE49-F238E27FC236}">
                  <a16:creationId xmlns:a16="http://schemas.microsoft.com/office/drawing/2014/main" id="{9F2AE6AE-BC83-3C37-B5D6-6665D14AAF93}"/>
                </a:ext>
              </a:extLst>
            </p:cNvPr>
            <p:cNvSpPr/>
            <p:nvPr/>
          </p:nvSpPr>
          <p:spPr>
            <a:xfrm>
              <a:off x="774668" y="1885974"/>
              <a:ext cx="10183326" cy="3827175"/>
            </a:xfrm>
            <a:prstGeom prst="roundRect">
              <a:avLst>
                <a:gd name="adj" fmla="val 3418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ACF37112-D793-9810-61DD-586DE91F62C0}"/>
                </a:ext>
              </a:extLst>
            </p:cNvPr>
            <p:cNvSpPr txBox="1">
              <a:spLocks/>
            </p:cNvSpPr>
            <p:nvPr/>
          </p:nvSpPr>
          <p:spPr>
            <a:xfrm>
              <a:off x="3549142" y="2968826"/>
              <a:ext cx="6810835" cy="4822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sng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j-ea"/>
                  <a:cs typeface="Rubik" pitchFamily="2" charset="-79"/>
                </a:defRPr>
              </a:lvl1pPr>
            </a:lstStyle>
            <a:p>
              <a:pPr algn="l"/>
              <a:r>
                <a:rPr lang="en-US">
                  <a:latin typeface="Alliaz sans"/>
                  <a:cs typeface="Times New Roman" panose="02020603050405020304" pitchFamily="18" charset="0"/>
                </a:rPr>
                <a:t>Instant Video Creation Through Text</a:t>
              </a:r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AAC949-29FC-ED71-D914-30C51CDE9351}"/>
                </a:ext>
              </a:extLst>
            </p:cNvPr>
            <p:cNvSpPr txBox="1"/>
            <p:nvPr/>
          </p:nvSpPr>
          <p:spPr>
            <a:xfrm>
              <a:off x="3549142" y="3575165"/>
              <a:ext cx="6810835" cy="1018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1" i="0" kern="1200">
                  <a:solidFill>
                    <a:srgbClr val="00FFFF"/>
                  </a:solidFill>
                  <a:effectLst/>
                  <a:latin typeface="Alliaz sans"/>
                  <a:cs typeface="Times New Roman" panose="02020603050405020304" pitchFamily="18" charset="0"/>
                </a:rPr>
                <a:t>Develop an AI system that generates videos based on text inputs such as brochures or PDFs, creates a quiz following the video, and presents analytics on user engagement.</a:t>
              </a:r>
              <a:endParaRPr lang="en-IN" b="1">
                <a:solidFill>
                  <a:srgbClr val="00FFFF"/>
                </a:solidFill>
                <a:effectLst/>
                <a:latin typeface="Alliaz sans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20" hidden="1">
            <a:extLst>
              <a:ext uri="{FF2B5EF4-FFF2-40B4-BE49-F238E27FC236}">
                <a16:creationId xmlns:a16="http://schemas.microsoft.com/office/drawing/2014/main" id="{351D50BE-1E5A-5F3E-D826-ADE11C7AE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197" y="6323705"/>
            <a:ext cx="6935168" cy="3019846"/>
          </a:xfrm>
          <a:prstGeom prst="rect">
            <a:avLst/>
          </a:prstGeom>
          <a:ln>
            <a:solidFill>
              <a:srgbClr val="00FFFF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94F2696-7BB4-0CF6-FD3D-F322FFA1280B}"/>
              </a:ext>
            </a:extLst>
          </p:cNvPr>
          <p:cNvGrpSpPr/>
          <p:nvPr/>
        </p:nvGrpSpPr>
        <p:grpSpPr>
          <a:xfrm>
            <a:off x="1554854" y="2701346"/>
            <a:ext cx="1569963" cy="2804218"/>
            <a:chOff x="569865" y="2167781"/>
            <a:chExt cx="1943037" cy="3459726"/>
          </a:xfrm>
        </p:grpSpPr>
        <p:pic>
          <p:nvPicPr>
            <p:cNvPr id="23" name="Picture 22" descr="A group of icons on a black background&#10;&#10;Description automatically generated">
              <a:extLst>
                <a:ext uri="{FF2B5EF4-FFF2-40B4-BE49-F238E27FC236}">
                  <a16:creationId xmlns:a16="http://schemas.microsoft.com/office/drawing/2014/main" id="{EDDEE2B4-2359-7F8E-E9BC-F9D6F7C4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 t="4951" r="69105" b="3257"/>
            <a:stretch/>
          </p:blipFill>
          <p:spPr>
            <a:xfrm>
              <a:off x="569865" y="2225665"/>
              <a:ext cx="1930400" cy="3401842"/>
            </a:xfrm>
            <a:prstGeom prst="rect">
              <a:avLst/>
            </a:prstGeom>
          </p:spPr>
        </p:pic>
        <p:pic>
          <p:nvPicPr>
            <p:cNvPr id="24" name="Picture 23" descr="A group of icons on a black background&#10;&#10;Description automatically generated">
              <a:extLst>
                <a:ext uri="{FF2B5EF4-FFF2-40B4-BE49-F238E27FC236}">
                  <a16:creationId xmlns:a16="http://schemas.microsoft.com/office/drawing/2014/main" id="{5740DF0B-148B-B63A-D336-8A48C9F7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0" t="7910" r="50995" b="59935"/>
            <a:stretch/>
          </p:blipFill>
          <p:spPr>
            <a:xfrm>
              <a:off x="1786319" y="2167781"/>
              <a:ext cx="726583" cy="71018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8FE7AA-D99F-5FF4-4326-D7F47B812CE9}"/>
              </a:ext>
            </a:extLst>
          </p:cNvPr>
          <p:cNvSpPr txBox="1"/>
          <p:nvPr/>
        </p:nvSpPr>
        <p:spPr>
          <a:xfrm>
            <a:off x="79022" y="6475688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Use Slideshow for better experience.</a:t>
            </a:r>
            <a:endParaRPr lang="en-IN">
              <a:solidFill>
                <a:schemeClr val="bg1"/>
              </a:solidFill>
              <a:latin typeface="Alliaz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0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blue square with white text">
            <a:extLst>
              <a:ext uri="{FF2B5EF4-FFF2-40B4-BE49-F238E27FC236}">
                <a16:creationId xmlns:a16="http://schemas.microsoft.com/office/drawing/2014/main" id="{485E6E87-E709-8D69-6AF0-4A72FCC9F1C4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9F2AE6AE-BC83-3C37-B5D6-6665D14AAF93}"/>
              </a:ext>
            </a:extLst>
          </p:cNvPr>
          <p:cNvSpPr/>
          <p:nvPr/>
        </p:nvSpPr>
        <p:spPr>
          <a:xfrm>
            <a:off x="655320" y="1355489"/>
            <a:ext cx="10881360" cy="4825856"/>
          </a:xfrm>
          <a:prstGeom prst="roundRect">
            <a:avLst>
              <a:gd name="adj" fmla="val 3418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iaz sans"/>
              <a:cs typeface="Times New Roman" panose="02020603050405020304" pitchFamily="18" charset="0"/>
            </a:endParaRPr>
          </a:p>
        </p:txBody>
      </p:sp>
      <p:pic>
        <p:nvPicPr>
          <p:cNvPr id="180" name="Picture 179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8E607195-A577-1700-EFE3-E705E38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49577" r="71344"/>
          <a:stretch/>
        </p:blipFill>
        <p:spPr>
          <a:xfrm>
            <a:off x="4025109" y="1355489"/>
            <a:ext cx="4170164" cy="4928714"/>
          </a:xfrm>
          <a:prstGeom prst="rect">
            <a:avLst/>
          </a:prstGeom>
        </p:spPr>
      </p:pic>
      <p:sp>
        <p:nvSpPr>
          <p:cNvPr id="177" name="Title 1">
            <a:extLst>
              <a:ext uri="{FF2B5EF4-FFF2-40B4-BE49-F238E27FC236}">
                <a16:creationId xmlns:a16="http://schemas.microsoft.com/office/drawing/2014/main" id="{06D2FADE-B4A0-568B-90F0-B9B1EF6FB79F}"/>
              </a:ext>
            </a:extLst>
          </p:cNvPr>
          <p:cNvSpPr txBox="1">
            <a:spLocks/>
          </p:cNvSpPr>
          <p:nvPr/>
        </p:nvSpPr>
        <p:spPr>
          <a:xfrm>
            <a:off x="3282215" y="2849450"/>
            <a:ext cx="5655951" cy="482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chemeClr val="bg1">
                    <a:alpha val="84985"/>
                  </a:schemeClr>
                </a:solidFill>
                <a:latin typeface="Alliaz sans"/>
                <a:cs typeface="Times New Roman" panose="02020603050405020304" pitchFamily="18" charset="0"/>
              </a:rPr>
              <a:t>PRESENTING TO YOU</a:t>
            </a:r>
            <a:endParaRPr kumimoji="0" lang="en-IN" sz="4000" b="1" i="0" strike="noStrike" kern="1200" cap="none" spc="0" normalizeH="0" baseline="0" noProof="0">
              <a:ln>
                <a:noFill/>
              </a:ln>
              <a:solidFill>
                <a:schemeClr val="bg1">
                  <a:alpha val="84985"/>
                </a:schemeClr>
              </a:solidFill>
              <a:effectLst/>
              <a:uLnTx/>
              <a:uFillTx/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CE2CCB0-6BB3-BC1B-F460-02ACF6B69B78}"/>
              </a:ext>
            </a:extLst>
          </p:cNvPr>
          <p:cNvSpPr txBox="1"/>
          <p:nvPr/>
        </p:nvSpPr>
        <p:spPr>
          <a:xfrm>
            <a:off x="3517604" y="2977237"/>
            <a:ext cx="5156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AURA.ai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1ACD74C-7FD2-8CD8-8773-6448C6DD6287}"/>
              </a:ext>
            </a:extLst>
          </p:cNvPr>
          <p:cNvSpPr txBox="1"/>
          <p:nvPr/>
        </p:nvSpPr>
        <p:spPr>
          <a:xfrm>
            <a:off x="2621823" y="4116010"/>
            <a:ext cx="694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>
                    <a:alpha val="84857"/>
                  </a:schemeClr>
                </a:solidFill>
                <a:latin typeface="Alliaz sans"/>
                <a:cs typeface="Times New Roman" panose="02020603050405020304" pitchFamily="18" charset="0"/>
              </a:rPr>
              <a:t>From words to videos, with interactive quizzes and powerful insights.</a:t>
            </a:r>
            <a:endParaRPr lang="en-IN" sz="3200" b="1">
              <a:solidFill>
                <a:schemeClr val="bg1">
                  <a:alpha val="84857"/>
                </a:schemeClr>
              </a:solidFill>
              <a:effectLst/>
              <a:latin typeface="Alliaz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8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7" grpId="1"/>
      <p:bldP spid="178" grpId="0"/>
      <p:bldP spid="1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ue square with white text">
            <a:extLst>
              <a:ext uri="{FF2B5EF4-FFF2-40B4-BE49-F238E27FC236}">
                <a16:creationId xmlns:a16="http://schemas.microsoft.com/office/drawing/2014/main" id="{D8D7814A-879B-7861-CF1F-7F79287F9948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467C4D9-EC30-B417-CF0A-47DE16C480F0}"/>
              </a:ext>
            </a:extLst>
          </p:cNvPr>
          <p:cNvSpPr/>
          <p:nvPr/>
        </p:nvSpPr>
        <p:spPr>
          <a:xfrm>
            <a:off x="308206" y="1221499"/>
            <a:ext cx="2118732" cy="1542126"/>
          </a:xfrm>
          <a:prstGeom prst="roundRect">
            <a:avLst/>
          </a:prstGeom>
          <a:gradFill flip="none" rotWithShape="1">
            <a:gsLst>
              <a:gs pos="64000">
                <a:schemeClr val="bg1">
                  <a:alpha val="22000"/>
                  <a:lumMod val="99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shade val="100000"/>
                  <a:satMod val="115000"/>
                  <a:alpha val="20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CD44207-9D5C-9CD4-0013-FF6E737E0EB0}"/>
              </a:ext>
            </a:extLst>
          </p:cNvPr>
          <p:cNvSpPr/>
          <p:nvPr/>
        </p:nvSpPr>
        <p:spPr>
          <a:xfrm>
            <a:off x="325794" y="3051922"/>
            <a:ext cx="2118732" cy="1448043"/>
          </a:xfrm>
          <a:prstGeom prst="roundRect">
            <a:avLst/>
          </a:prstGeom>
          <a:gradFill flip="none" rotWithShape="1">
            <a:gsLst>
              <a:gs pos="64000">
                <a:schemeClr val="bg1">
                  <a:alpha val="22000"/>
                  <a:lumMod val="99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shade val="100000"/>
                  <a:satMod val="115000"/>
                  <a:alpha val="20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DB02C64-A46A-B0A5-D7D4-32FADF4C7CC8}"/>
              </a:ext>
            </a:extLst>
          </p:cNvPr>
          <p:cNvSpPr/>
          <p:nvPr/>
        </p:nvSpPr>
        <p:spPr>
          <a:xfrm>
            <a:off x="334923" y="4831677"/>
            <a:ext cx="2118732" cy="1448043"/>
          </a:xfrm>
          <a:prstGeom prst="roundRect">
            <a:avLst/>
          </a:prstGeom>
          <a:gradFill flip="none" rotWithShape="1">
            <a:gsLst>
              <a:gs pos="64000">
                <a:schemeClr val="bg1">
                  <a:alpha val="22000"/>
                  <a:lumMod val="99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shade val="100000"/>
                  <a:satMod val="115000"/>
                  <a:alpha val="20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C23139F-C3D6-3014-4480-45C8A1C93FAA}"/>
              </a:ext>
            </a:extLst>
          </p:cNvPr>
          <p:cNvSpPr/>
          <p:nvPr/>
        </p:nvSpPr>
        <p:spPr>
          <a:xfrm>
            <a:off x="2697821" y="1182029"/>
            <a:ext cx="9147717" cy="5055219"/>
          </a:xfrm>
          <a:prstGeom prst="roundRect">
            <a:avLst>
              <a:gd name="adj" fmla="val 8064"/>
            </a:avLst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>
              <a:solidFill>
                <a:schemeClr val="bg1"/>
              </a:solidFill>
              <a:latin typeface="Alliaz sans"/>
              <a:cs typeface="Times New Roman" panose="02020603050405020304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5338A3-DD2A-57A0-7449-7A73569D8F41}"/>
              </a:ext>
            </a:extLst>
          </p:cNvPr>
          <p:cNvGrpSpPr/>
          <p:nvPr/>
        </p:nvGrpSpPr>
        <p:grpSpPr>
          <a:xfrm>
            <a:off x="1062536" y="940059"/>
            <a:ext cx="572533" cy="572533"/>
            <a:chOff x="1090189" y="920079"/>
            <a:chExt cx="572533" cy="57253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1240315-9ACE-66B5-9260-FB8D0C81E179}"/>
                </a:ext>
              </a:extLst>
            </p:cNvPr>
            <p:cNvSpPr/>
            <p:nvPr/>
          </p:nvSpPr>
          <p:spPr>
            <a:xfrm>
              <a:off x="1215483" y="943209"/>
              <a:ext cx="379141" cy="48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75" name="Graphic 61" descr="Badge 1 with solid fill">
              <a:extLst>
                <a:ext uri="{FF2B5EF4-FFF2-40B4-BE49-F238E27FC236}">
                  <a16:creationId xmlns:a16="http://schemas.microsoft.com/office/drawing/2014/main" id="{AE2379DB-5B4F-CD60-BEF2-2B3EFF4BFA97}"/>
                </a:ext>
              </a:extLst>
            </p:cNvPr>
            <p:cNvSpPr/>
            <p:nvPr/>
          </p:nvSpPr>
          <p:spPr>
            <a:xfrm>
              <a:off x="1090189" y="920079"/>
              <a:ext cx="572533" cy="572533"/>
            </a:xfrm>
            <a:custGeom>
              <a:avLst/>
              <a:gdLst>
                <a:gd name="connsiteX0" fmla="*/ 286267 w 572533"/>
                <a:gd name="connsiteY0" fmla="*/ 0 h 572533"/>
                <a:gd name="connsiteX1" fmla="*/ 0 w 572533"/>
                <a:gd name="connsiteY1" fmla="*/ 286267 h 572533"/>
                <a:gd name="connsiteX2" fmla="*/ 286267 w 572533"/>
                <a:gd name="connsiteY2" fmla="*/ 572534 h 572533"/>
                <a:gd name="connsiteX3" fmla="*/ 572533 w 572533"/>
                <a:gd name="connsiteY3" fmla="*/ 286267 h 572533"/>
                <a:gd name="connsiteX4" fmla="*/ 572533 w 572533"/>
                <a:gd name="connsiteY4" fmla="*/ 286237 h 572533"/>
                <a:gd name="connsiteX5" fmla="*/ 286493 w 572533"/>
                <a:gd name="connsiteY5" fmla="*/ 0 h 572533"/>
                <a:gd name="connsiteX6" fmla="*/ 286267 w 572533"/>
                <a:gd name="connsiteY6" fmla="*/ 0 h 572533"/>
                <a:gd name="connsiteX7" fmla="*/ 317668 w 572533"/>
                <a:gd name="connsiteY7" fmla="*/ 407779 h 572533"/>
                <a:gd name="connsiteX8" fmla="*/ 274124 w 572533"/>
                <a:gd name="connsiteY8" fmla="*/ 407779 h 572533"/>
                <a:gd name="connsiteX9" fmla="*/ 274124 w 572533"/>
                <a:gd name="connsiteY9" fmla="*/ 199812 h 572533"/>
                <a:gd name="connsiteX10" fmla="*/ 262478 w 572533"/>
                <a:gd name="connsiteY10" fmla="*/ 207070 h 572533"/>
                <a:gd name="connsiteX11" fmla="*/ 249846 w 572533"/>
                <a:gd name="connsiteY11" fmla="*/ 213326 h 572533"/>
                <a:gd name="connsiteX12" fmla="*/ 235080 w 572533"/>
                <a:gd name="connsiteY12" fmla="*/ 218459 h 572533"/>
                <a:gd name="connsiteX13" fmla="*/ 218060 w 572533"/>
                <a:gd name="connsiteY13" fmla="*/ 223087 h 572533"/>
                <a:gd name="connsiteX14" fmla="*/ 218060 w 572533"/>
                <a:gd name="connsiteY14" fmla="*/ 188302 h 572533"/>
                <a:gd name="connsiteX15" fmla="*/ 229441 w 572533"/>
                <a:gd name="connsiteY15" fmla="*/ 184797 h 572533"/>
                <a:gd name="connsiteX16" fmla="*/ 239587 w 572533"/>
                <a:gd name="connsiteY16" fmla="*/ 181292 h 572533"/>
                <a:gd name="connsiteX17" fmla="*/ 249597 w 572533"/>
                <a:gd name="connsiteY17" fmla="*/ 177161 h 572533"/>
                <a:gd name="connsiteX18" fmla="*/ 259607 w 572533"/>
                <a:gd name="connsiteY18" fmla="*/ 173031 h 572533"/>
                <a:gd name="connsiteX19" fmla="*/ 269232 w 572533"/>
                <a:gd name="connsiteY19" fmla="*/ 168026 h 572533"/>
                <a:gd name="connsiteX20" fmla="*/ 278880 w 572533"/>
                <a:gd name="connsiteY20" fmla="*/ 162750 h 572533"/>
                <a:gd name="connsiteX21" fmla="*/ 289259 w 572533"/>
                <a:gd name="connsiteY21" fmla="*/ 156720 h 572533"/>
                <a:gd name="connsiteX22" fmla="*/ 299653 w 572533"/>
                <a:gd name="connsiteY22" fmla="*/ 150690 h 572533"/>
                <a:gd name="connsiteX23" fmla="*/ 317668 w 572533"/>
                <a:gd name="connsiteY23" fmla="*/ 150690 h 5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2533" h="572533">
                  <a:moveTo>
                    <a:pt x="286267" y="0"/>
                  </a:moveTo>
                  <a:cubicBezTo>
                    <a:pt x="128166" y="0"/>
                    <a:pt x="0" y="128166"/>
                    <a:pt x="0" y="286267"/>
                  </a:cubicBezTo>
                  <a:cubicBezTo>
                    <a:pt x="0" y="444367"/>
                    <a:pt x="128166" y="572534"/>
                    <a:pt x="286267" y="572534"/>
                  </a:cubicBezTo>
                  <a:cubicBezTo>
                    <a:pt x="444367" y="572534"/>
                    <a:pt x="572533" y="444367"/>
                    <a:pt x="572533" y="286267"/>
                  </a:cubicBezTo>
                  <a:cubicBezTo>
                    <a:pt x="572533" y="286257"/>
                    <a:pt x="572533" y="286246"/>
                    <a:pt x="572533" y="286237"/>
                  </a:cubicBezTo>
                  <a:cubicBezTo>
                    <a:pt x="572588" y="128207"/>
                    <a:pt x="444523" y="54"/>
                    <a:pt x="286493" y="0"/>
                  </a:cubicBezTo>
                  <a:cubicBezTo>
                    <a:pt x="286417" y="0"/>
                    <a:pt x="286342" y="0"/>
                    <a:pt x="286267" y="0"/>
                  </a:cubicBezTo>
                  <a:close/>
                  <a:moveTo>
                    <a:pt x="317668" y="407779"/>
                  </a:moveTo>
                  <a:lnTo>
                    <a:pt x="274124" y="407779"/>
                  </a:lnTo>
                  <a:lnTo>
                    <a:pt x="274124" y="199812"/>
                  </a:lnTo>
                  <a:cubicBezTo>
                    <a:pt x="270446" y="202324"/>
                    <a:pt x="266564" y="204743"/>
                    <a:pt x="262478" y="207070"/>
                  </a:cubicBezTo>
                  <a:cubicBezTo>
                    <a:pt x="258395" y="209405"/>
                    <a:pt x="254177" y="211493"/>
                    <a:pt x="249846" y="213326"/>
                  </a:cubicBezTo>
                  <a:cubicBezTo>
                    <a:pt x="245162" y="215166"/>
                    <a:pt x="240240" y="216877"/>
                    <a:pt x="235080" y="218459"/>
                  </a:cubicBezTo>
                  <a:cubicBezTo>
                    <a:pt x="229919" y="220042"/>
                    <a:pt x="224246" y="221585"/>
                    <a:pt x="218060" y="223087"/>
                  </a:cubicBezTo>
                  <a:lnTo>
                    <a:pt x="218060" y="188302"/>
                  </a:lnTo>
                  <a:cubicBezTo>
                    <a:pt x="222230" y="187131"/>
                    <a:pt x="226025" y="185963"/>
                    <a:pt x="229441" y="184797"/>
                  </a:cubicBezTo>
                  <a:cubicBezTo>
                    <a:pt x="232858" y="183631"/>
                    <a:pt x="236240" y="182463"/>
                    <a:pt x="239587" y="181292"/>
                  </a:cubicBezTo>
                  <a:cubicBezTo>
                    <a:pt x="242911" y="179958"/>
                    <a:pt x="246258" y="178586"/>
                    <a:pt x="249597" y="177161"/>
                  </a:cubicBezTo>
                  <a:cubicBezTo>
                    <a:pt x="252936" y="175737"/>
                    <a:pt x="256267" y="174373"/>
                    <a:pt x="259607" y="173031"/>
                  </a:cubicBezTo>
                  <a:cubicBezTo>
                    <a:pt x="262772" y="171363"/>
                    <a:pt x="265981" y="169694"/>
                    <a:pt x="269232" y="168026"/>
                  </a:cubicBezTo>
                  <a:cubicBezTo>
                    <a:pt x="272483" y="166358"/>
                    <a:pt x="275699" y="164599"/>
                    <a:pt x="278880" y="162750"/>
                  </a:cubicBezTo>
                  <a:cubicBezTo>
                    <a:pt x="282398" y="160920"/>
                    <a:pt x="285857" y="158911"/>
                    <a:pt x="289259" y="156720"/>
                  </a:cubicBezTo>
                  <a:cubicBezTo>
                    <a:pt x="292661" y="154529"/>
                    <a:pt x="296126" y="152519"/>
                    <a:pt x="299653" y="150690"/>
                  </a:cubicBezTo>
                  <a:lnTo>
                    <a:pt x="317668" y="15069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10F9BE-BDAF-AAB7-3874-C828591B5EBE}"/>
              </a:ext>
            </a:extLst>
          </p:cNvPr>
          <p:cNvGrpSpPr/>
          <p:nvPr/>
        </p:nvGrpSpPr>
        <p:grpSpPr>
          <a:xfrm>
            <a:off x="1062536" y="2851263"/>
            <a:ext cx="572533" cy="572533"/>
            <a:chOff x="1122711" y="2849239"/>
            <a:chExt cx="572533" cy="57253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4B3EC6B-AC1C-04D6-9CF2-60756E363FD1}"/>
                </a:ext>
              </a:extLst>
            </p:cNvPr>
            <p:cNvSpPr/>
            <p:nvPr/>
          </p:nvSpPr>
          <p:spPr>
            <a:xfrm>
              <a:off x="1215483" y="2897459"/>
              <a:ext cx="379141" cy="48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76" name="Graphic 63" descr="Badge with solid fill">
              <a:extLst>
                <a:ext uri="{FF2B5EF4-FFF2-40B4-BE49-F238E27FC236}">
                  <a16:creationId xmlns:a16="http://schemas.microsoft.com/office/drawing/2014/main" id="{0E87C938-927C-B0D5-C579-6A89E84EB8C7}"/>
                </a:ext>
              </a:extLst>
            </p:cNvPr>
            <p:cNvSpPr/>
            <p:nvPr/>
          </p:nvSpPr>
          <p:spPr>
            <a:xfrm>
              <a:off x="1122711" y="2849239"/>
              <a:ext cx="572533" cy="572533"/>
            </a:xfrm>
            <a:custGeom>
              <a:avLst/>
              <a:gdLst>
                <a:gd name="connsiteX0" fmla="*/ 286267 w 572533"/>
                <a:gd name="connsiteY0" fmla="*/ 0 h 572533"/>
                <a:gd name="connsiteX1" fmla="*/ 0 w 572533"/>
                <a:gd name="connsiteY1" fmla="*/ 286267 h 572533"/>
                <a:gd name="connsiteX2" fmla="*/ 286267 w 572533"/>
                <a:gd name="connsiteY2" fmla="*/ 572533 h 572533"/>
                <a:gd name="connsiteX3" fmla="*/ 572533 w 572533"/>
                <a:gd name="connsiteY3" fmla="*/ 286267 h 572533"/>
                <a:gd name="connsiteX4" fmla="*/ 572533 w 572533"/>
                <a:gd name="connsiteY4" fmla="*/ 286244 h 572533"/>
                <a:gd name="connsiteX5" fmla="*/ 286485 w 572533"/>
                <a:gd name="connsiteY5" fmla="*/ 0 h 572533"/>
                <a:gd name="connsiteX6" fmla="*/ 286267 w 572533"/>
                <a:gd name="connsiteY6" fmla="*/ 0 h 572533"/>
                <a:gd name="connsiteX7" fmla="*/ 368109 w 572533"/>
                <a:gd name="connsiteY7" fmla="*/ 414630 h 572533"/>
                <a:gd name="connsiteX8" fmla="*/ 204432 w 572533"/>
                <a:gd name="connsiteY8" fmla="*/ 414630 h 572533"/>
                <a:gd name="connsiteX9" fmla="*/ 204432 w 572533"/>
                <a:gd name="connsiteY9" fmla="*/ 390608 h 572533"/>
                <a:gd name="connsiteX10" fmla="*/ 209934 w 572533"/>
                <a:gd name="connsiteY10" fmla="*/ 361212 h 572533"/>
                <a:gd name="connsiteX11" fmla="*/ 225070 w 572533"/>
                <a:gd name="connsiteY11" fmla="*/ 337092 h 572533"/>
                <a:gd name="connsiteX12" fmla="*/ 247479 w 572533"/>
                <a:gd name="connsiteY12" fmla="*/ 316575 h 572533"/>
                <a:gd name="connsiteX13" fmla="*/ 275006 w 572533"/>
                <a:gd name="connsiteY13" fmla="*/ 298055 h 572533"/>
                <a:gd name="connsiteX14" fmla="*/ 298372 w 572533"/>
                <a:gd name="connsiteY14" fmla="*/ 281284 h 572533"/>
                <a:gd name="connsiteX15" fmla="*/ 312912 w 572533"/>
                <a:gd name="connsiteY15" fmla="*/ 265320 h 572533"/>
                <a:gd name="connsiteX16" fmla="*/ 320306 w 572533"/>
                <a:gd name="connsiteY16" fmla="*/ 249175 h 572533"/>
                <a:gd name="connsiteX17" fmla="*/ 322304 w 572533"/>
                <a:gd name="connsiteY17" fmla="*/ 231153 h 572533"/>
                <a:gd name="connsiteX18" fmla="*/ 319801 w 572533"/>
                <a:gd name="connsiteY18" fmla="*/ 215640 h 572533"/>
                <a:gd name="connsiteX19" fmla="*/ 312414 w 572533"/>
                <a:gd name="connsiteY19" fmla="*/ 202502 h 572533"/>
                <a:gd name="connsiteX20" fmla="*/ 299902 w 572533"/>
                <a:gd name="connsiteY20" fmla="*/ 193457 h 572533"/>
                <a:gd name="connsiteX21" fmla="*/ 282264 w 572533"/>
                <a:gd name="connsiteY21" fmla="*/ 190081 h 572533"/>
                <a:gd name="connsiteX22" fmla="*/ 248225 w 572533"/>
                <a:gd name="connsiteY22" fmla="*/ 198093 h 572533"/>
                <a:gd name="connsiteX23" fmla="*/ 217947 w 572533"/>
                <a:gd name="connsiteY23" fmla="*/ 219613 h 572533"/>
                <a:gd name="connsiteX24" fmla="*/ 217947 w 572533"/>
                <a:gd name="connsiteY24" fmla="*/ 180568 h 572533"/>
                <a:gd name="connsiteX25" fmla="*/ 248346 w 572533"/>
                <a:gd name="connsiteY25" fmla="*/ 163051 h 572533"/>
                <a:gd name="connsiteX26" fmla="*/ 286033 w 572533"/>
                <a:gd name="connsiteY26" fmla="*/ 157775 h 572533"/>
                <a:gd name="connsiteX27" fmla="*/ 316062 w 572533"/>
                <a:gd name="connsiteY27" fmla="*/ 162297 h 572533"/>
                <a:gd name="connsiteX28" fmla="*/ 340589 w 572533"/>
                <a:gd name="connsiteY28" fmla="*/ 175435 h 572533"/>
                <a:gd name="connsiteX29" fmla="*/ 357112 w 572533"/>
                <a:gd name="connsiteY29" fmla="*/ 196955 h 572533"/>
                <a:gd name="connsiteX30" fmla="*/ 363142 w 572533"/>
                <a:gd name="connsiteY30" fmla="*/ 226351 h 572533"/>
                <a:gd name="connsiteX31" fmla="*/ 359999 w 572533"/>
                <a:gd name="connsiteY31" fmla="*/ 253373 h 572533"/>
                <a:gd name="connsiteX32" fmla="*/ 349687 w 572533"/>
                <a:gd name="connsiteY32" fmla="*/ 276732 h 572533"/>
                <a:gd name="connsiteX33" fmla="*/ 331055 w 572533"/>
                <a:gd name="connsiteY33" fmla="*/ 298010 h 572533"/>
                <a:gd name="connsiteX34" fmla="*/ 303023 w 572533"/>
                <a:gd name="connsiteY34" fmla="*/ 318776 h 572533"/>
                <a:gd name="connsiteX35" fmla="*/ 278993 w 572533"/>
                <a:gd name="connsiteY35" fmla="*/ 334544 h 572533"/>
                <a:gd name="connsiteX36" fmla="*/ 261091 w 572533"/>
                <a:gd name="connsiteY36" fmla="*/ 348933 h 572533"/>
                <a:gd name="connsiteX37" fmla="*/ 249966 w 572533"/>
                <a:gd name="connsiteY37" fmla="*/ 363699 h 572533"/>
                <a:gd name="connsiteX38" fmla="*/ 246197 w 572533"/>
                <a:gd name="connsiteY38" fmla="*/ 380599 h 572533"/>
                <a:gd name="connsiteX39" fmla="*/ 368079 w 572533"/>
                <a:gd name="connsiteY39" fmla="*/ 380599 h 5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72533" h="572533">
                  <a:moveTo>
                    <a:pt x="286267" y="0"/>
                  </a:moveTo>
                  <a:cubicBezTo>
                    <a:pt x="128166" y="0"/>
                    <a:pt x="0" y="128166"/>
                    <a:pt x="0" y="286267"/>
                  </a:cubicBezTo>
                  <a:cubicBezTo>
                    <a:pt x="0" y="444367"/>
                    <a:pt x="128166" y="572533"/>
                    <a:pt x="286267" y="572533"/>
                  </a:cubicBezTo>
                  <a:cubicBezTo>
                    <a:pt x="444367" y="572533"/>
                    <a:pt x="572533" y="444367"/>
                    <a:pt x="572533" y="286267"/>
                  </a:cubicBezTo>
                  <a:cubicBezTo>
                    <a:pt x="572533" y="286259"/>
                    <a:pt x="572533" y="286252"/>
                    <a:pt x="572533" y="286244"/>
                  </a:cubicBezTo>
                  <a:cubicBezTo>
                    <a:pt x="572588" y="128210"/>
                    <a:pt x="444520" y="54"/>
                    <a:pt x="286485" y="0"/>
                  </a:cubicBezTo>
                  <a:cubicBezTo>
                    <a:pt x="286412" y="0"/>
                    <a:pt x="286340" y="0"/>
                    <a:pt x="286267" y="0"/>
                  </a:cubicBezTo>
                  <a:close/>
                  <a:moveTo>
                    <a:pt x="368109" y="414630"/>
                  </a:moveTo>
                  <a:lnTo>
                    <a:pt x="204432" y="414630"/>
                  </a:lnTo>
                  <a:lnTo>
                    <a:pt x="204432" y="390608"/>
                  </a:lnTo>
                  <a:cubicBezTo>
                    <a:pt x="204283" y="380541"/>
                    <a:pt x="206154" y="370544"/>
                    <a:pt x="209934" y="361212"/>
                  </a:cubicBezTo>
                  <a:cubicBezTo>
                    <a:pt x="213640" y="352405"/>
                    <a:pt x="218751" y="344259"/>
                    <a:pt x="225070" y="337092"/>
                  </a:cubicBezTo>
                  <a:cubicBezTo>
                    <a:pt x="231794" y="329481"/>
                    <a:pt x="239306" y="322604"/>
                    <a:pt x="247479" y="316575"/>
                  </a:cubicBezTo>
                  <a:cubicBezTo>
                    <a:pt x="255991" y="310238"/>
                    <a:pt x="265167" y="304065"/>
                    <a:pt x="275006" y="298055"/>
                  </a:cubicBezTo>
                  <a:cubicBezTo>
                    <a:pt x="283245" y="293121"/>
                    <a:pt x="291061" y="287512"/>
                    <a:pt x="298372" y="281284"/>
                  </a:cubicBezTo>
                  <a:cubicBezTo>
                    <a:pt x="303869" y="276594"/>
                    <a:pt x="308754" y="271230"/>
                    <a:pt x="312912" y="265320"/>
                  </a:cubicBezTo>
                  <a:cubicBezTo>
                    <a:pt x="316334" y="260430"/>
                    <a:pt x="318839" y="254960"/>
                    <a:pt x="320306" y="249175"/>
                  </a:cubicBezTo>
                  <a:cubicBezTo>
                    <a:pt x="321681" y="243268"/>
                    <a:pt x="322352" y="237218"/>
                    <a:pt x="322304" y="231153"/>
                  </a:cubicBezTo>
                  <a:cubicBezTo>
                    <a:pt x="322313" y="225881"/>
                    <a:pt x="321468" y="220642"/>
                    <a:pt x="319801" y="215640"/>
                  </a:cubicBezTo>
                  <a:cubicBezTo>
                    <a:pt x="318232" y="210816"/>
                    <a:pt x="315721" y="206350"/>
                    <a:pt x="312414" y="202502"/>
                  </a:cubicBezTo>
                  <a:cubicBezTo>
                    <a:pt x="308969" y="198594"/>
                    <a:pt x="304694" y="195503"/>
                    <a:pt x="299902" y="193457"/>
                  </a:cubicBezTo>
                  <a:cubicBezTo>
                    <a:pt x="294324" y="191110"/>
                    <a:pt x="288315" y="189959"/>
                    <a:pt x="282264" y="190081"/>
                  </a:cubicBezTo>
                  <a:cubicBezTo>
                    <a:pt x="270446" y="190036"/>
                    <a:pt x="258783" y="192781"/>
                    <a:pt x="248225" y="198093"/>
                  </a:cubicBezTo>
                  <a:cubicBezTo>
                    <a:pt x="237122" y="203727"/>
                    <a:pt x="226918" y="210979"/>
                    <a:pt x="217947" y="219613"/>
                  </a:cubicBezTo>
                  <a:lnTo>
                    <a:pt x="217947" y="180568"/>
                  </a:lnTo>
                  <a:cubicBezTo>
                    <a:pt x="226616" y="172493"/>
                    <a:pt x="237012" y="166502"/>
                    <a:pt x="248346" y="163051"/>
                  </a:cubicBezTo>
                  <a:cubicBezTo>
                    <a:pt x="260575" y="159425"/>
                    <a:pt x="273278" y="157646"/>
                    <a:pt x="286033" y="157775"/>
                  </a:cubicBezTo>
                  <a:cubicBezTo>
                    <a:pt x="296218" y="157704"/>
                    <a:pt x="306350" y="159230"/>
                    <a:pt x="316062" y="162297"/>
                  </a:cubicBezTo>
                  <a:cubicBezTo>
                    <a:pt x="324999" y="165078"/>
                    <a:pt x="333323" y="169537"/>
                    <a:pt x="340589" y="175435"/>
                  </a:cubicBezTo>
                  <a:cubicBezTo>
                    <a:pt x="347654" y="181266"/>
                    <a:pt x="353304" y="188624"/>
                    <a:pt x="357112" y="196955"/>
                  </a:cubicBezTo>
                  <a:cubicBezTo>
                    <a:pt x="361257" y="206191"/>
                    <a:pt x="363316" y="216228"/>
                    <a:pt x="363142" y="226351"/>
                  </a:cubicBezTo>
                  <a:cubicBezTo>
                    <a:pt x="363230" y="235455"/>
                    <a:pt x="362174" y="244533"/>
                    <a:pt x="359999" y="253373"/>
                  </a:cubicBezTo>
                  <a:cubicBezTo>
                    <a:pt x="357867" y="261673"/>
                    <a:pt x="354384" y="269564"/>
                    <a:pt x="349687" y="276732"/>
                  </a:cubicBezTo>
                  <a:cubicBezTo>
                    <a:pt x="344452" y="284623"/>
                    <a:pt x="338186" y="291779"/>
                    <a:pt x="331055" y="298010"/>
                  </a:cubicBezTo>
                  <a:cubicBezTo>
                    <a:pt x="322276" y="305665"/>
                    <a:pt x="312903" y="312609"/>
                    <a:pt x="303023" y="318776"/>
                  </a:cubicBezTo>
                  <a:cubicBezTo>
                    <a:pt x="294008" y="324454"/>
                    <a:pt x="285998" y="329711"/>
                    <a:pt x="278993" y="334544"/>
                  </a:cubicBezTo>
                  <a:cubicBezTo>
                    <a:pt x="272648" y="338851"/>
                    <a:pt x="266662" y="343663"/>
                    <a:pt x="261091" y="348933"/>
                  </a:cubicBezTo>
                  <a:cubicBezTo>
                    <a:pt x="256561" y="353179"/>
                    <a:pt x="252798" y="358174"/>
                    <a:pt x="249966" y="363699"/>
                  </a:cubicBezTo>
                  <a:cubicBezTo>
                    <a:pt x="247419" y="368965"/>
                    <a:pt x="246130" y="374749"/>
                    <a:pt x="246197" y="380599"/>
                  </a:cubicBezTo>
                  <a:lnTo>
                    <a:pt x="368079" y="38059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00">
                    <a:shade val="30000"/>
                    <a:satMod val="115000"/>
                  </a:srgbClr>
                </a:gs>
                <a:gs pos="50000">
                  <a:srgbClr val="00FF00">
                    <a:shade val="67500"/>
                    <a:satMod val="115000"/>
                  </a:srgbClr>
                </a:gs>
                <a:gs pos="100000">
                  <a:srgbClr val="00FF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B465654-BC7C-2469-B7F3-032CC5420CAE}"/>
              </a:ext>
            </a:extLst>
          </p:cNvPr>
          <p:cNvGrpSpPr/>
          <p:nvPr/>
        </p:nvGrpSpPr>
        <p:grpSpPr>
          <a:xfrm>
            <a:off x="1108631" y="4611652"/>
            <a:ext cx="571315" cy="571315"/>
            <a:chOff x="1122535" y="4644888"/>
            <a:chExt cx="571315" cy="5713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C485C52-20F5-0770-7089-8D418BDC00B8}"/>
                </a:ext>
              </a:extLst>
            </p:cNvPr>
            <p:cNvSpPr/>
            <p:nvPr/>
          </p:nvSpPr>
          <p:spPr>
            <a:xfrm>
              <a:off x="1215482" y="4663069"/>
              <a:ext cx="379141" cy="48414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77" name="Graphic 65" descr="Badge 3 with solid fill">
              <a:extLst>
                <a:ext uri="{FF2B5EF4-FFF2-40B4-BE49-F238E27FC236}">
                  <a16:creationId xmlns:a16="http://schemas.microsoft.com/office/drawing/2014/main" id="{09F46787-8BB0-07CB-CCE4-5884594C166E}"/>
                </a:ext>
              </a:extLst>
            </p:cNvPr>
            <p:cNvSpPr/>
            <p:nvPr/>
          </p:nvSpPr>
          <p:spPr>
            <a:xfrm>
              <a:off x="1122535" y="4644888"/>
              <a:ext cx="571315" cy="571315"/>
            </a:xfrm>
            <a:custGeom>
              <a:avLst/>
              <a:gdLst>
                <a:gd name="connsiteX0" fmla="*/ 285665 w 571315"/>
                <a:gd name="connsiteY0" fmla="*/ 0 h 571315"/>
                <a:gd name="connsiteX1" fmla="*/ 0 w 571315"/>
                <a:gd name="connsiteY1" fmla="*/ 285650 h 571315"/>
                <a:gd name="connsiteX2" fmla="*/ 285650 w 571315"/>
                <a:gd name="connsiteY2" fmla="*/ 571316 h 571315"/>
                <a:gd name="connsiteX3" fmla="*/ 571316 w 571315"/>
                <a:gd name="connsiteY3" fmla="*/ 285665 h 571315"/>
                <a:gd name="connsiteX4" fmla="*/ 571316 w 571315"/>
                <a:gd name="connsiteY4" fmla="*/ 285635 h 571315"/>
                <a:gd name="connsiteX5" fmla="*/ 285891 w 571315"/>
                <a:gd name="connsiteY5" fmla="*/ 0 h 571315"/>
                <a:gd name="connsiteX6" fmla="*/ 285665 w 571315"/>
                <a:gd name="connsiteY6" fmla="*/ 0 h 571315"/>
                <a:gd name="connsiteX7" fmla="*/ 361239 w 571315"/>
                <a:gd name="connsiteY7" fmla="*/ 372544 h 571315"/>
                <a:gd name="connsiteX8" fmla="*/ 339879 w 571315"/>
                <a:gd name="connsiteY8" fmla="*/ 396018 h 571315"/>
                <a:gd name="connsiteX9" fmla="*/ 308545 w 571315"/>
                <a:gd name="connsiteY9" fmla="*/ 410376 h 571315"/>
                <a:gd name="connsiteX10" fmla="*/ 270939 w 571315"/>
                <a:gd name="connsiteY10" fmla="*/ 415249 h 571315"/>
                <a:gd name="connsiteX11" fmla="*/ 232731 w 571315"/>
                <a:gd name="connsiteY11" fmla="*/ 411872 h 571315"/>
                <a:gd name="connsiteX12" fmla="*/ 202518 w 571315"/>
                <a:gd name="connsiteY12" fmla="*/ 401764 h 571315"/>
                <a:gd name="connsiteX13" fmla="*/ 202518 w 571315"/>
                <a:gd name="connsiteY13" fmla="*/ 363277 h 571315"/>
                <a:gd name="connsiteX14" fmla="*/ 235611 w 571315"/>
                <a:gd name="connsiteY14" fmla="*/ 378516 h 571315"/>
                <a:gd name="connsiteX15" fmla="*/ 272187 w 571315"/>
                <a:gd name="connsiteY15" fmla="*/ 383510 h 571315"/>
                <a:gd name="connsiteX16" fmla="*/ 289922 w 571315"/>
                <a:gd name="connsiteY16" fmla="*/ 381757 h 571315"/>
                <a:gd name="connsiteX17" fmla="*/ 307537 w 571315"/>
                <a:gd name="connsiteY17" fmla="*/ 375394 h 571315"/>
                <a:gd name="connsiteX18" fmla="*/ 321023 w 571315"/>
                <a:gd name="connsiteY18" fmla="*/ 362781 h 571315"/>
                <a:gd name="connsiteX19" fmla="*/ 326378 w 571315"/>
                <a:gd name="connsiteY19" fmla="*/ 342556 h 571315"/>
                <a:gd name="connsiteX20" fmla="*/ 321271 w 571315"/>
                <a:gd name="connsiteY20" fmla="*/ 321700 h 571315"/>
                <a:gd name="connsiteX21" fmla="*/ 307033 w 571315"/>
                <a:gd name="connsiteY21" fmla="*/ 307718 h 571315"/>
                <a:gd name="connsiteX22" fmla="*/ 285560 w 571315"/>
                <a:gd name="connsiteY22" fmla="*/ 299851 h 571315"/>
                <a:gd name="connsiteX23" fmla="*/ 258702 w 571315"/>
                <a:gd name="connsiteY23" fmla="*/ 297354 h 571315"/>
                <a:gd name="connsiteX24" fmla="*/ 235491 w 571315"/>
                <a:gd name="connsiteY24" fmla="*/ 297354 h 571315"/>
                <a:gd name="connsiteX25" fmla="*/ 235491 w 571315"/>
                <a:gd name="connsiteY25" fmla="*/ 265388 h 571315"/>
                <a:gd name="connsiteX26" fmla="*/ 257468 w 571315"/>
                <a:gd name="connsiteY26" fmla="*/ 265388 h 571315"/>
                <a:gd name="connsiteX27" fmla="*/ 281326 w 571315"/>
                <a:gd name="connsiteY27" fmla="*/ 263132 h 571315"/>
                <a:gd name="connsiteX28" fmla="*/ 300054 w 571315"/>
                <a:gd name="connsiteY28" fmla="*/ 255768 h 571315"/>
                <a:gd name="connsiteX29" fmla="*/ 312291 w 571315"/>
                <a:gd name="connsiteY29" fmla="*/ 242651 h 571315"/>
                <a:gd name="connsiteX30" fmla="*/ 316661 w 571315"/>
                <a:gd name="connsiteY30" fmla="*/ 223179 h 571315"/>
                <a:gd name="connsiteX31" fmla="*/ 312546 w 571315"/>
                <a:gd name="connsiteY31" fmla="*/ 205571 h 571315"/>
                <a:gd name="connsiteX32" fmla="*/ 302017 w 571315"/>
                <a:gd name="connsiteY32" fmla="*/ 194831 h 571315"/>
                <a:gd name="connsiteX33" fmla="*/ 288147 w 571315"/>
                <a:gd name="connsiteY33" fmla="*/ 189461 h 571315"/>
                <a:gd name="connsiteX34" fmla="*/ 273669 w 571315"/>
                <a:gd name="connsiteY34" fmla="*/ 187957 h 571315"/>
                <a:gd name="connsiteX35" fmla="*/ 242696 w 571315"/>
                <a:gd name="connsiteY35" fmla="*/ 192469 h 571315"/>
                <a:gd name="connsiteX36" fmla="*/ 213228 w 571315"/>
                <a:gd name="connsiteY36" fmla="*/ 205947 h 571315"/>
                <a:gd name="connsiteX37" fmla="*/ 213228 w 571315"/>
                <a:gd name="connsiteY37" fmla="*/ 170515 h 571315"/>
                <a:gd name="connsiteX38" fmla="*/ 242899 w 571315"/>
                <a:gd name="connsiteY38" fmla="*/ 159647 h 571315"/>
                <a:gd name="connsiteX39" fmla="*/ 277227 w 571315"/>
                <a:gd name="connsiteY39" fmla="*/ 156029 h 571315"/>
                <a:gd name="connsiteX40" fmla="*/ 307831 w 571315"/>
                <a:gd name="connsiteY40" fmla="*/ 159647 h 571315"/>
                <a:gd name="connsiteX41" fmla="*/ 334155 w 571315"/>
                <a:gd name="connsiteY41" fmla="*/ 170763 h 571315"/>
                <a:gd name="connsiteX42" fmla="*/ 352514 w 571315"/>
                <a:gd name="connsiteY42" fmla="*/ 189739 h 571315"/>
                <a:gd name="connsiteX43" fmla="*/ 359374 w 571315"/>
                <a:gd name="connsiteY43" fmla="*/ 216959 h 571315"/>
                <a:gd name="connsiteX44" fmla="*/ 345023 w 571315"/>
                <a:gd name="connsiteY44" fmla="*/ 257919 h 571315"/>
                <a:gd name="connsiteX45" fmla="*/ 305687 w 571315"/>
                <a:gd name="connsiteY45" fmla="*/ 279641 h 571315"/>
                <a:gd name="connsiteX46" fmla="*/ 329409 w 571315"/>
                <a:gd name="connsiteY46" fmla="*/ 285658 h 571315"/>
                <a:gd name="connsiteX47" fmla="*/ 349769 w 571315"/>
                <a:gd name="connsiteY47" fmla="*/ 298271 h 571315"/>
                <a:gd name="connsiteX48" fmla="*/ 363872 w 571315"/>
                <a:gd name="connsiteY48" fmla="*/ 316751 h 571315"/>
                <a:gd name="connsiteX49" fmla="*/ 369136 w 571315"/>
                <a:gd name="connsiteY49" fmla="*/ 340104 h 571315"/>
                <a:gd name="connsiteX50" fmla="*/ 361239 w 571315"/>
                <a:gd name="connsiteY50" fmla="*/ 372544 h 57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71315" h="571315">
                  <a:moveTo>
                    <a:pt x="285665" y="0"/>
                  </a:moveTo>
                  <a:cubicBezTo>
                    <a:pt x="127901" y="-4"/>
                    <a:pt x="5" y="127886"/>
                    <a:pt x="0" y="285650"/>
                  </a:cubicBezTo>
                  <a:cubicBezTo>
                    <a:pt x="-5" y="443415"/>
                    <a:pt x="127886" y="571311"/>
                    <a:pt x="285650" y="571316"/>
                  </a:cubicBezTo>
                  <a:cubicBezTo>
                    <a:pt x="443415" y="571320"/>
                    <a:pt x="571311" y="443430"/>
                    <a:pt x="571316" y="285665"/>
                  </a:cubicBezTo>
                  <a:cubicBezTo>
                    <a:pt x="571316" y="285656"/>
                    <a:pt x="571316" y="285645"/>
                    <a:pt x="571316" y="285635"/>
                  </a:cubicBezTo>
                  <a:cubicBezTo>
                    <a:pt x="571374" y="127941"/>
                    <a:pt x="443585" y="58"/>
                    <a:pt x="285891" y="0"/>
                  </a:cubicBezTo>
                  <a:cubicBezTo>
                    <a:pt x="285816" y="0"/>
                    <a:pt x="285741" y="0"/>
                    <a:pt x="285665" y="0"/>
                  </a:cubicBezTo>
                  <a:close/>
                  <a:moveTo>
                    <a:pt x="361239" y="372544"/>
                  </a:moveTo>
                  <a:cubicBezTo>
                    <a:pt x="355984" y="381881"/>
                    <a:pt x="348681" y="389907"/>
                    <a:pt x="339879" y="396018"/>
                  </a:cubicBezTo>
                  <a:cubicBezTo>
                    <a:pt x="330352" y="402594"/>
                    <a:pt x="319747" y="407453"/>
                    <a:pt x="308545" y="410376"/>
                  </a:cubicBezTo>
                  <a:cubicBezTo>
                    <a:pt x="296283" y="413671"/>
                    <a:pt x="283635" y="415310"/>
                    <a:pt x="270939" y="415249"/>
                  </a:cubicBezTo>
                  <a:cubicBezTo>
                    <a:pt x="258126" y="415294"/>
                    <a:pt x="245337" y="414163"/>
                    <a:pt x="232731" y="411872"/>
                  </a:cubicBezTo>
                  <a:cubicBezTo>
                    <a:pt x="222176" y="410172"/>
                    <a:pt x="211970" y="406757"/>
                    <a:pt x="202518" y="401764"/>
                  </a:cubicBezTo>
                  <a:lnTo>
                    <a:pt x="202518" y="363277"/>
                  </a:lnTo>
                  <a:cubicBezTo>
                    <a:pt x="212555" y="370284"/>
                    <a:pt x="223762" y="375445"/>
                    <a:pt x="235611" y="378516"/>
                  </a:cubicBezTo>
                  <a:cubicBezTo>
                    <a:pt x="247531" y="381781"/>
                    <a:pt x="259829" y="383460"/>
                    <a:pt x="272187" y="383510"/>
                  </a:cubicBezTo>
                  <a:cubicBezTo>
                    <a:pt x="278140" y="383468"/>
                    <a:pt x="284077" y="382881"/>
                    <a:pt x="289922" y="381757"/>
                  </a:cubicBezTo>
                  <a:cubicBezTo>
                    <a:pt x="296111" y="380645"/>
                    <a:pt x="302067" y="378494"/>
                    <a:pt x="307537" y="375394"/>
                  </a:cubicBezTo>
                  <a:cubicBezTo>
                    <a:pt x="312956" y="372301"/>
                    <a:pt x="317575" y="367982"/>
                    <a:pt x="321023" y="362781"/>
                  </a:cubicBezTo>
                  <a:cubicBezTo>
                    <a:pt x="324793" y="356728"/>
                    <a:pt x="326658" y="349682"/>
                    <a:pt x="326378" y="342556"/>
                  </a:cubicBezTo>
                  <a:cubicBezTo>
                    <a:pt x="326598" y="335270"/>
                    <a:pt x="324833" y="328061"/>
                    <a:pt x="321271" y="321700"/>
                  </a:cubicBezTo>
                  <a:cubicBezTo>
                    <a:pt x="317794" y="315902"/>
                    <a:pt x="312893" y="311089"/>
                    <a:pt x="307033" y="307718"/>
                  </a:cubicBezTo>
                  <a:cubicBezTo>
                    <a:pt x="300363" y="303920"/>
                    <a:pt x="293105" y="301262"/>
                    <a:pt x="285560" y="299851"/>
                  </a:cubicBezTo>
                  <a:cubicBezTo>
                    <a:pt x="276712" y="298130"/>
                    <a:pt x="267715" y="297293"/>
                    <a:pt x="258702" y="297354"/>
                  </a:cubicBezTo>
                  <a:lnTo>
                    <a:pt x="235491" y="297354"/>
                  </a:lnTo>
                  <a:lnTo>
                    <a:pt x="235491" y="265388"/>
                  </a:lnTo>
                  <a:lnTo>
                    <a:pt x="257468" y="265388"/>
                  </a:lnTo>
                  <a:cubicBezTo>
                    <a:pt x="265477" y="265447"/>
                    <a:pt x="273470" y="264691"/>
                    <a:pt x="281326" y="263132"/>
                  </a:cubicBezTo>
                  <a:cubicBezTo>
                    <a:pt x="287974" y="261873"/>
                    <a:pt x="294328" y="259375"/>
                    <a:pt x="300054" y="255768"/>
                  </a:cubicBezTo>
                  <a:cubicBezTo>
                    <a:pt x="305170" y="252493"/>
                    <a:pt x="309378" y="247982"/>
                    <a:pt x="312291" y="242651"/>
                  </a:cubicBezTo>
                  <a:cubicBezTo>
                    <a:pt x="315365" y="236632"/>
                    <a:pt x="316868" y="229934"/>
                    <a:pt x="316661" y="223179"/>
                  </a:cubicBezTo>
                  <a:cubicBezTo>
                    <a:pt x="316911" y="217045"/>
                    <a:pt x="315490" y="210959"/>
                    <a:pt x="312546" y="205571"/>
                  </a:cubicBezTo>
                  <a:cubicBezTo>
                    <a:pt x="309975" y="201178"/>
                    <a:pt x="306358" y="197489"/>
                    <a:pt x="302017" y="194831"/>
                  </a:cubicBezTo>
                  <a:cubicBezTo>
                    <a:pt x="297745" y="192241"/>
                    <a:pt x="293050" y="190424"/>
                    <a:pt x="288147" y="189461"/>
                  </a:cubicBezTo>
                  <a:cubicBezTo>
                    <a:pt x="283383" y="188483"/>
                    <a:pt x="278533" y="187979"/>
                    <a:pt x="273669" y="187957"/>
                  </a:cubicBezTo>
                  <a:cubicBezTo>
                    <a:pt x="263188" y="188054"/>
                    <a:pt x="252769" y="189572"/>
                    <a:pt x="242696" y="192469"/>
                  </a:cubicBezTo>
                  <a:cubicBezTo>
                    <a:pt x="232201" y="195317"/>
                    <a:pt x="222246" y="199870"/>
                    <a:pt x="213228" y="205947"/>
                  </a:cubicBezTo>
                  <a:lnTo>
                    <a:pt x="213228" y="170515"/>
                  </a:lnTo>
                  <a:cubicBezTo>
                    <a:pt x="222578" y="165560"/>
                    <a:pt x="232561" y="161904"/>
                    <a:pt x="242899" y="159647"/>
                  </a:cubicBezTo>
                  <a:cubicBezTo>
                    <a:pt x="254174" y="157180"/>
                    <a:pt x="265686" y="155967"/>
                    <a:pt x="277227" y="156029"/>
                  </a:cubicBezTo>
                  <a:cubicBezTo>
                    <a:pt x="287536" y="156010"/>
                    <a:pt x="297810" y="157225"/>
                    <a:pt x="307831" y="159647"/>
                  </a:cubicBezTo>
                  <a:cubicBezTo>
                    <a:pt x="317172" y="161832"/>
                    <a:pt x="326074" y="165591"/>
                    <a:pt x="334155" y="170763"/>
                  </a:cubicBezTo>
                  <a:cubicBezTo>
                    <a:pt x="341651" y="175594"/>
                    <a:pt x="347934" y="182087"/>
                    <a:pt x="352514" y="189739"/>
                  </a:cubicBezTo>
                  <a:cubicBezTo>
                    <a:pt x="357247" y="198015"/>
                    <a:pt x="359619" y="207429"/>
                    <a:pt x="359374" y="216959"/>
                  </a:cubicBezTo>
                  <a:cubicBezTo>
                    <a:pt x="359970" y="231940"/>
                    <a:pt x="354839" y="246586"/>
                    <a:pt x="345023" y="257919"/>
                  </a:cubicBezTo>
                  <a:cubicBezTo>
                    <a:pt x="334512" y="269104"/>
                    <a:pt x="320752" y="276703"/>
                    <a:pt x="305687" y="279641"/>
                  </a:cubicBezTo>
                  <a:cubicBezTo>
                    <a:pt x="313845" y="280484"/>
                    <a:pt x="321836" y="282511"/>
                    <a:pt x="329409" y="285658"/>
                  </a:cubicBezTo>
                  <a:cubicBezTo>
                    <a:pt x="336853" y="288696"/>
                    <a:pt x="343735" y="292959"/>
                    <a:pt x="349769" y="298271"/>
                  </a:cubicBezTo>
                  <a:cubicBezTo>
                    <a:pt x="355627" y="303456"/>
                    <a:pt x="360417" y="309733"/>
                    <a:pt x="363872" y="316751"/>
                  </a:cubicBezTo>
                  <a:cubicBezTo>
                    <a:pt x="367419" y="324019"/>
                    <a:pt x="369222" y="332016"/>
                    <a:pt x="369136" y="340104"/>
                  </a:cubicBezTo>
                  <a:cubicBezTo>
                    <a:pt x="369373" y="351421"/>
                    <a:pt x="366651" y="362602"/>
                    <a:pt x="361239" y="3725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C6A79290-7C52-42AA-533F-CD3919673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46" y="1205262"/>
            <a:ext cx="9713049" cy="535163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C426455-9039-453E-2CE4-A2CE499B219D}"/>
              </a:ext>
            </a:extLst>
          </p:cNvPr>
          <p:cNvSpPr txBox="1"/>
          <p:nvPr/>
        </p:nvSpPr>
        <p:spPr>
          <a:xfrm>
            <a:off x="334924" y="1564245"/>
            <a:ext cx="20736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Stage I</a:t>
            </a:r>
          </a:p>
          <a:p>
            <a:pPr algn="ctr"/>
            <a:r>
              <a:rPr lang="en-IN" sz="16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TEXT TO VIDEO CREATION</a:t>
            </a:r>
          </a:p>
          <a:p>
            <a:pPr algn="ctr"/>
            <a:endParaRPr lang="en-IN" sz="1400">
              <a:solidFill>
                <a:schemeClr val="bg1"/>
              </a:solidFill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EAEF12-4F24-442E-2BB0-3EA88801F659}"/>
              </a:ext>
            </a:extLst>
          </p:cNvPr>
          <p:cNvSpPr txBox="1"/>
          <p:nvPr/>
        </p:nvSpPr>
        <p:spPr>
          <a:xfrm>
            <a:off x="297282" y="5165633"/>
            <a:ext cx="2198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latin typeface="Alliaz sans"/>
                <a:cs typeface="Times New Roman" panose="02020603050405020304" pitchFamily="18" charset="0"/>
              </a:rPr>
              <a:t>Stage III</a:t>
            </a:r>
          </a:p>
          <a:p>
            <a:r>
              <a:rPr lang="en-US">
                <a:latin typeface="Alliaz sans"/>
                <a:cs typeface="Times New Roman" panose="02020603050405020304" pitchFamily="18" charset="0"/>
              </a:rPr>
              <a:t>ANALYTICS DASHBBOARD</a:t>
            </a:r>
          </a:p>
          <a:p>
            <a:endParaRPr lang="en-IN" sz="1400" b="0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58A812-5496-C0CB-81F8-D45DDF2320E9}"/>
              </a:ext>
            </a:extLst>
          </p:cNvPr>
          <p:cNvSpPr txBox="1"/>
          <p:nvPr/>
        </p:nvSpPr>
        <p:spPr>
          <a:xfrm>
            <a:off x="343661" y="3386003"/>
            <a:ext cx="211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IN" sz="1400" b="0" dirty="0">
                <a:latin typeface="Alliaz sans"/>
                <a:cs typeface="Times New Roman" panose="02020603050405020304" pitchFamily="18" charset="0"/>
              </a:rPr>
              <a:t>Stage II</a:t>
            </a:r>
          </a:p>
          <a:p>
            <a:r>
              <a:rPr lang="en-IN" dirty="0">
                <a:latin typeface="Alliaz sans"/>
                <a:cs typeface="Times New Roman" panose="02020603050405020304" pitchFamily="18" charset="0"/>
              </a:rPr>
              <a:t>VIDEO PAGE WITH QUIZ</a:t>
            </a:r>
            <a:endParaRPr lang="en-IN" sz="1400" b="0" dirty="0">
              <a:latin typeface="Alliaz sans"/>
              <a:cs typeface="Times New Roman" panose="02020603050405020304" pitchFamily="18" charset="0"/>
            </a:endParaRPr>
          </a:p>
        </p:txBody>
      </p:sp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A8F72A-85BE-C2BD-6A3E-D4A564E16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88" y="1182028"/>
            <a:ext cx="9147717" cy="503932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6D4C35F-B9CC-8376-94D0-5A4763E5D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84" y="1224309"/>
            <a:ext cx="9144018" cy="50520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0E218D-976F-14CE-9A5A-BCC42558CE0D}"/>
              </a:ext>
            </a:extLst>
          </p:cNvPr>
          <p:cNvGrpSpPr/>
          <p:nvPr/>
        </p:nvGrpSpPr>
        <p:grpSpPr>
          <a:xfrm>
            <a:off x="2697605" y="1182029"/>
            <a:ext cx="9155926" cy="5055219"/>
            <a:chOff x="2709360" y="1197924"/>
            <a:chExt cx="9155926" cy="5055219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5EAFD29-B4E8-329D-8965-C2F9142FB146}"/>
                </a:ext>
              </a:extLst>
            </p:cNvPr>
            <p:cNvSpPr/>
            <p:nvPr/>
          </p:nvSpPr>
          <p:spPr>
            <a:xfrm>
              <a:off x="2709360" y="1197924"/>
              <a:ext cx="9147717" cy="5055219"/>
            </a:xfrm>
            <a:prstGeom prst="roundRect">
              <a:avLst>
                <a:gd name="adj" fmla="val 8064"/>
              </a:avLst>
            </a:prstGeom>
            <a:solidFill>
              <a:srgbClr val="1F3874"/>
            </a:solidFill>
            <a:ln>
              <a:solidFill>
                <a:srgbClr val="1F38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77DE4319-C63D-68B5-CF59-534C07AB1748}"/>
                </a:ext>
              </a:extLst>
            </p:cNvPr>
            <p:cNvSpPr/>
            <p:nvPr/>
          </p:nvSpPr>
          <p:spPr>
            <a:xfrm>
              <a:off x="2717569" y="1197924"/>
              <a:ext cx="9147717" cy="5039324"/>
            </a:xfrm>
            <a:prstGeom prst="roundRect">
              <a:avLst>
                <a:gd name="adj" fmla="val 7172"/>
              </a:avLst>
            </a:prstGeom>
            <a:gradFill>
              <a:gsLst>
                <a:gs pos="64000">
                  <a:schemeClr val="bg1">
                    <a:alpha val="22000"/>
                    <a:lumMod val="99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" name="Rounded Rectangle 24">
              <a:extLst>
                <a:ext uri="{FF2B5EF4-FFF2-40B4-BE49-F238E27FC236}">
                  <a16:creationId xmlns:a16="http://schemas.microsoft.com/office/drawing/2014/main" id="{3ECB4E64-C9FB-4FD4-A4B1-4BC4B1212D7A}"/>
                </a:ext>
              </a:extLst>
            </p:cNvPr>
            <p:cNvSpPr/>
            <p:nvPr/>
          </p:nvSpPr>
          <p:spPr>
            <a:xfrm>
              <a:off x="4741290" y="2657897"/>
              <a:ext cx="5156791" cy="918485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9909F9-24A2-43CE-28B5-35ADD089CAE2}"/>
                </a:ext>
              </a:extLst>
            </p:cNvPr>
            <p:cNvSpPr txBox="1"/>
            <p:nvPr/>
          </p:nvSpPr>
          <p:spPr>
            <a:xfrm>
              <a:off x="4702195" y="2550459"/>
              <a:ext cx="51567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72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AURA.ai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231E9D-37D8-7C73-C824-5B92A99DBC16}"/>
                </a:ext>
              </a:extLst>
            </p:cNvPr>
            <p:cNvSpPr txBox="1"/>
            <p:nvPr/>
          </p:nvSpPr>
          <p:spPr>
            <a:xfrm>
              <a:off x="4083897" y="3667575"/>
              <a:ext cx="6471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Process Flow</a:t>
              </a:r>
            </a:p>
          </p:txBody>
        </p:sp>
      </p:grpSp>
      <p:sp>
        <p:nvSpPr>
          <p:cNvPr id="18" name="btn 1">
            <a:extLst>
              <a:ext uri="{FF2B5EF4-FFF2-40B4-BE49-F238E27FC236}">
                <a16:creationId xmlns:a16="http://schemas.microsoft.com/office/drawing/2014/main" id="{E77A016F-7EC6-A20D-A397-3DC240AA2903}"/>
              </a:ext>
            </a:extLst>
          </p:cNvPr>
          <p:cNvSpPr/>
          <p:nvPr/>
        </p:nvSpPr>
        <p:spPr>
          <a:xfrm>
            <a:off x="772601" y="2396448"/>
            <a:ext cx="1248482" cy="2082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bg1">
                  <a:lumMod val="99000"/>
                  <a:alpha val="3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60000"/>
                </a:schemeClr>
              </a:gs>
              <a:gs pos="100000">
                <a:schemeClr val="bg1">
                  <a:shade val="100000"/>
                  <a:satMod val="115000"/>
                  <a:alpha val="44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Alliaz sans"/>
                <a:cs typeface="Times New Roman" panose="02020603050405020304" pitchFamily="18" charset="0"/>
              </a:rPr>
              <a:t>Click here to view</a:t>
            </a:r>
          </a:p>
        </p:txBody>
      </p:sp>
      <p:sp>
        <p:nvSpPr>
          <p:cNvPr id="19" name="btn 3">
            <a:extLst>
              <a:ext uri="{FF2B5EF4-FFF2-40B4-BE49-F238E27FC236}">
                <a16:creationId xmlns:a16="http://schemas.microsoft.com/office/drawing/2014/main" id="{BCC8DA94-FD6A-025F-3D3C-C5864EC526B2}"/>
              </a:ext>
            </a:extLst>
          </p:cNvPr>
          <p:cNvSpPr/>
          <p:nvPr/>
        </p:nvSpPr>
        <p:spPr>
          <a:xfrm>
            <a:off x="772601" y="5991298"/>
            <a:ext cx="1248482" cy="2082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bg1">
                  <a:lumMod val="99000"/>
                  <a:alpha val="3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60000"/>
                </a:schemeClr>
              </a:gs>
              <a:gs pos="100000">
                <a:schemeClr val="bg1">
                  <a:shade val="100000"/>
                  <a:satMod val="115000"/>
                  <a:alpha val="44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latin typeface="Alliaz sans"/>
                <a:cs typeface="Times New Roman" panose="02020603050405020304" pitchFamily="18" charset="0"/>
              </a:rPr>
              <a:t>Click here to view</a:t>
            </a:r>
          </a:p>
        </p:txBody>
      </p:sp>
      <p:sp>
        <p:nvSpPr>
          <p:cNvPr id="20" name="btn 2">
            <a:extLst>
              <a:ext uri="{FF2B5EF4-FFF2-40B4-BE49-F238E27FC236}">
                <a16:creationId xmlns:a16="http://schemas.microsoft.com/office/drawing/2014/main" id="{278F8637-DA15-BAD4-175E-CF9DE3D1D908}"/>
              </a:ext>
            </a:extLst>
          </p:cNvPr>
          <p:cNvSpPr/>
          <p:nvPr/>
        </p:nvSpPr>
        <p:spPr>
          <a:xfrm>
            <a:off x="738995" y="4199510"/>
            <a:ext cx="1248482" cy="2082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4000">
                <a:schemeClr val="bg1">
                  <a:lumMod val="99000"/>
                  <a:alpha val="3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60000"/>
                </a:schemeClr>
              </a:gs>
              <a:gs pos="100000">
                <a:schemeClr val="bg1">
                  <a:shade val="100000"/>
                  <a:satMod val="115000"/>
                  <a:alpha val="44000"/>
                </a:schemeClr>
              </a:gs>
            </a:gsLst>
            <a:lin ang="2700000" scaled="0"/>
            <a:tileRect/>
          </a:gradFill>
          <a:ln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latin typeface="Alliaz sans"/>
                <a:cs typeface="Times New Roman" panose="02020603050405020304" pitchFamily="18" charset="0"/>
              </a:rPr>
              <a:t>Click here to view</a:t>
            </a:r>
          </a:p>
        </p:txBody>
      </p:sp>
      <p:pic>
        <p:nvPicPr>
          <p:cNvPr id="27" name="Graphic 26" descr="Cursor with solid fill">
            <a:extLst>
              <a:ext uri="{FF2B5EF4-FFF2-40B4-BE49-F238E27FC236}">
                <a16:creationId xmlns:a16="http://schemas.microsoft.com/office/drawing/2014/main" id="{DA62A4E6-85E2-DC01-2114-B9FD260380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8530" y="2471839"/>
            <a:ext cx="300389" cy="3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625 L -0.02461 -0.0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blue square with white text">
            <a:extLst>
              <a:ext uri="{FF2B5EF4-FFF2-40B4-BE49-F238E27FC236}">
                <a16:creationId xmlns:a16="http://schemas.microsoft.com/office/drawing/2014/main" id="{2C0D8F95-EF45-4C69-900D-727F29594412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6B6E56FF-D8AB-ABF0-3B76-C3C01D304EEC}"/>
              </a:ext>
            </a:extLst>
          </p:cNvPr>
          <p:cNvSpPr/>
          <p:nvPr/>
        </p:nvSpPr>
        <p:spPr>
          <a:xfrm>
            <a:off x="366386" y="1125638"/>
            <a:ext cx="11459228" cy="5232829"/>
          </a:xfrm>
          <a:prstGeom prst="roundRect">
            <a:avLst>
              <a:gd name="adj" fmla="val 7172"/>
            </a:avLst>
          </a:prstGeom>
          <a:gradFill>
            <a:gsLst>
              <a:gs pos="64000">
                <a:schemeClr val="bg1">
                  <a:alpha val="22000"/>
                  <a:lumMod val="99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B8D3139-6556-7429-CB49-D86A043A99A1}"/>
              </a:ext>
            </a:extLst>
          </p:cNvPr>
          <p:cNvSpPr/>
          <p:nvPr/>
        </p:nvSpPr>
        <p:spPr>
          <a:xfrm>
            <a:off x="380806" y="412099"/>
            <a:ext cx="1911710" cy="383822"/>
          </a:xfrm>
          <a:prstGeom prst="roundRect">
            <a:avLst>
              <a:gd name="adj" fmla="val 3418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68CF14-83ED-7FBE-7081-AB81B9468670}"/>
              </a:ext>
            </a:extLst>
          </p:cNvPr>
          <p:cNvSpPr txBox="1">
            <a:spLocks/>
          </p:cNvSpPr>
          <p:nvPr/>
        </p:nvSpPr>
        <p:spPr>
          <a:xfrm>
            <a:off x="99019" y="303454"/>
            <a:ext cx="2475283" cy="645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Data 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1CE71B-2D76-6DFF-FA7F-D70F3A44F24D}"/>
              </a:ext>
            </a:extLst>
          </p:cNvPr>
          <p:cNvGrpSpPr/>
          <p:nvPr/>
        </p:nvGrpSpPr>
        <p:grpSpPr>
          <a:xfrm>
            <a:off x="-3447329" y="1876097"/>
            <a:ext cx="2438335" cy="2164838"/>
            <a:chOff x="-1014306" y="1427883"/>
            <a:chExt cx="4893977" cy="4648811"/>
          </a:xfrm>
        </p:grpSpPr>
        <p:sp>
          <p:nvSpPr>
            <p:cNvPr id="3" name="Rounded Rectangle 24">
              <a:extLst>
                <a:ext uri="{FF2B5EF4-FFF2-40B4-BE49-F238E27FC236}">
                  <a16:creationId xmlns:a16="http://schemas.microsoft.com/office/drawing/2014/main" id="{9F483F4E-0E73-0827-426F-CBE19604A6E4}"/>
                </a:ext>
              </a:extLst>
            </p:cNvPr>
            <p:cNvSpPr>
              <a:spLocks/>
            </p:cNvSpPr>
            <p:nvPr/>
          </p:nvSpPr>
          <p:spPr>
            <a:xfrm>
              <a:off x="-993108" y="1435680"/>
              <a:ext cx="4861022" cy="4641014"/>
            </a:xfrm>
            <a:prstGeom prst="ellipse">
              <a:avLst/>
            </a:prstGeom>
            <a:solidFill>
              <a:srgbClr val="1F387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C2949CE1-3FA9-4A34-A465-D6D9AFA74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" r="1926" b="33295"/>
            <a:stretch>
              <a:fillRect/>
            </a:stretch>
          </p:blipFill>
          <p:spPr>
            <a:xfrm>
              <a:off x="-1014306" y="1427883"/>
              <a:ext cx="4861022" cy="4641014"/>
            </a:xfrm>
            <a:custGeom>
              <a:avLst/>
              <a:gdLst>
                <a:gd name="connsiteX0" fmla="*/ 2430511 w 4861022"/>
                <a:gd name="connsiteY0" fmla="*/ 0 h 4641014"/>
                <a:gd name="connsiteX1" fmla="*/ 4861022 w 4861022"/>
                <a:gd name="connsiteY1" fmla="*/ 2320507 h 4641014"/>
                <a:gd name="connsiteX2" fmla="*/ 2430511 w 4861022"/>
                <a:gd name="connsiteY2" fmla="*/ 4641014 h 4641014"/>
                <a:gd name="connsiteX3" fmla="*/ 0 w 4861022"/>
                <a:gd name="connsiteY3" fmla="*/ 2320507 h 4641014"/>
                <a:gd name="connsiteX4" fmla="*/ 2430511 w 4861022"/>
                <a:gd name="connsiteY4" fmla="*/ 0 h 464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2" h="4641014">
                  <a:moveTo>
                    <a:pt x="2430511" y="0"/>
                  </a:moveTo>
                  <a:cubicBezTo>
                    <a:pt x="3772845" y="0"/>
                    <a:pt x="4861022" y="1038926"/>
                    <a:pt x="4861022" y="2320507"/>
                  </a:cubicBezTo>
                  <a:cubicBezTo>
                    <a:pt x="4861022" y="3602088"/>
                    <a:pt x="3772845" y="4641014"/>
                    <a:pt x="2430511" y="4641014"/>
                  </a:cubicBezTo>
                  <a:cubicBezTo>
                    <a:pt x="1088177" y="4641014"/>
                    <a:pt x="0" y="3602088"/>
                    <a:pt x="0" y="2320507"/>
                  </a:cubicBezTo>
                  <a:cubicBezTo>
                    <a:pt x="0" y="1038926"/>
                    <a:pt x="1088177" y="0"/>
                    <a:pt x="2430511" y="0"/>
                  </a:cubicBezTo>
                  <a:close/>
                </a:path>
              </a:pathLst>
            </a:custGeom>
          </p:spPr>
        </p:pic>
        <p:sp>
          <p:nvSpPr>
            <p:cNvPr id="6" name="Rounded Rectangle 24">
              <a:extLst>
                <a:ext uri="{FF2B5EF4-FFF2-40B4-BE49-F238E27FC236}">
                  <a16:creationId xmlns:a16="http://schemas.microsoft.com/office/drawing/2014/main" id="{2A86C11F-D17E-C68C-496A-BF189FEC8494}"/>
                </a:ext>
              </a:extLst>
            </p:cNvPr>
            <p:cNvSpPr>
              <a:spLocks/>
            </p:cNvSpPr>
            <p:nvPr/>
          </p:nvSpPr>
          <p:spPr>
            <a:xfrm>
              <a:off x="-981351" y="1432337"/>
              <a:ext cx="4861022" cy="4641014"/>
            </a:xfrm>
            <a:prstGeom prst="ellipse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051EC8D-AFA5-511B-0CCB-B6715F24A8CD}"/>
                </a:ext>
              </a:extLst>
            </p:cNvPr>
            <p:cNvSpPr>
              <a:spLocks/>
            </p:cNvSpPr>
            <p:nvPr/>
          </p:nvSpPr>
          <p:spPr>
            <a:xfrm>
              <a:off x="5443" y="2326185"/>
              <a:ext cx="2863924" cy="2860001"/>
            </a:xfrm>
            <a:prstGeom prst="ellipse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E45448CB-B7E7-FE59-3842-C282DC50FEDC}"/>
                </a:ext>
              </a:extLst>
            </p:cNvPr>
            <p:cNvSpPr>
              <a:spLocks/>
            </p:cNvSpPr>
            <p:nvPr/>
          </p:nvSpPr>
          <p:spPr>
            <a:xfrm>
              <a:off x="5442" y="2326185"/>
              <a:ext cx="2863924" cy="2860000"/>
            </a:xfrm>
            <a:prstGeom prst="ellipse">
              <a:avLst/>
            </a:prstGeom>
            <a:solidFill>
              <a:srgbClr val="1F387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9F0A8-7C59-7ABE-A021-8CD6C7855540}"/>
                </a:ext>
              </a:extLst>
            </p:cNvPr>
            <p:cNvSpPr txBox="1"/>
            <p:nvPr/>
          </p:nvSpPr>
          <p:spPr>
            <a:xfrm>
              <a:off x="278117" y="2853395"/>
              <a:ext cx="2318064" cy="158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>
                  <a:solidFill>
                    <a:schemeClr val="bg1"/>
                  </a:solidFill>
                </a:rPr>
                <a:t>UNIQUE</a:t>
              </a:r>
            </a:p>
            <a:p>
              <a:pPr algn="ctr"/>
              <a:r>
                <a:rPr lang="en-IN" sz="1400" b="1">
                  <a:solidFill>
                    <a:schemeClr val="bg1"/>
                  </a:solidFill>
                </a:rPr>
                <a:t>SELLING</a:t>
              </a:r>
            </a:p>
            <a:p>
              <a:pPr algn="ctr"/>
              <a:r>
                <a:rPr lang="en-IN" sz="1400" b="1">
                  <a:solidFill>
                    <a:schemeClr val="bg1"/>
                  </a:solidFill>
                </a:rPr>
                <a:t>POINT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E2A3B-A31C-5EA5-52F5-65C607E83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56" y="1051152"/>
            <a:ext cx="11452744" cy="54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text">
            <a:extLst>
              <a:ext uri="{FF2B5EF4-FFF2-40B4-BE49-F238E27FC236}">
                <a16:creationId xmlns:a16="http://schemas.microsoft.com/office/drawing/2014/main" id="{A45A983E-5DE0-15E3-FB9D-EA057C4C5B4F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CDA17AA-A3A5-F222-9FCB-96DB5F0656EF}"/>
              </a:ext>
            </a:extLst>
          </p:cNvPr>
          <p:cNvGrpSpPr/>
          <p:nvPr/>
        </p:nvGrpSpPr>
        <p:grpSpPr>
          <a:xfrm>
            <a:off x="1628442" y="3593124"/>
            <a:ext cx="1944771" cy="1684468"/>
            <a:chOff x="2710064" y="2907352"/>
            <a:chExt cx="2136718" cy="1578321"/>
          </a:xfrm>
        </p:grpSpPr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57951503-49B6-4164-AE41-47D1D365B331}"/>
                </a:ext>
              </a:extLst>
            </p:cNvPr>
            <p:cNvSpPr/>
            <p:nvPr/>
          </p:nvSpPr>
          <p:spPr>
            <a:xfrm>
              <a:off x="2735031" y="2907352"/>
              <a:ext cx="2111751" cy="1578321"/>
            </a:xfrm>
            <a:prstGeom prst="roundRect">
              <a:avLst>
                <a:gd name="adj" fmla="val 2695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1A5A4E-87B3-8BE9-A080-1B82B83C2C02}"/>
                </a:ext>
              </a:extLst>
            </p:cNvPr>
            <p:cNvSpPr txBox="1"/>
            <p:nvPr/>
          </p:nvSpPr>
          <p:spPr>
            <a:xfrm>
              <a:off x="2808225" y="3346020"/>
              <a:ext cx="2022792" cy="113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spcAft>
                  <a:spcPts val="400"/>
                </a:spcAft>
                <a:buFont typeface="Arial" panose="020B0604020202020204" pitchFamily="34" charset="0"/>
                <a:buChar char="•"/>
                <a:defRPr sz="14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defRPr>
              </a:lvl1pPr>
            </a:lstStyle>
            <a:p>
              <a:r>
                <a:rPr lang="en-IN"/>
                <a:t>Python</a:t>
              </a:r>
            </a:p>
            <a:p>
              <a:r>
                <a:rPr lang="en-IN"/>
                <a:t>FastAPI</a:t>
              </a:r>
            </a:p>
            <a:p>
              <a:r>
                <a:rPr lang="en-IN"/>
                <a:t>Node.js</a:t>
              </a:r>
            </a:p>
            <a:p>
              <a:r>
                <a:rPr lang="en-IN"/>
                <a:t>Express.js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EFE51-C21C-3904-7AD0-E1D66949DA5D}"/>
                </a:ext>
              </a:extLst>
            </p:cNvPr>
            <p:cNvSpPr txBox="1"/>
            <p:nvPr/>
          </p:nvSpPr>
          <p:spPr>
            <a:xfrm>
              <a:off x="2710064" y="2949863"/>
              <a:ext cx="2111751" cy="40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Backend</a:t>
              </a:r>
              <a:endParaRPr lang="en-IN" sz="2000" b="1" u="sng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0FD2DB3-8F96-F1AF-B646-D30B80DA86D7}"/>
              </a:ext>
            </a:extLst>
          </p:cNvPr>
          <p:cNvGrpSpPr/>
          <p:nvPr/>
        </p:nvGrpSpPr>
        <p:grpSpPr>
          <a:xfrm>
            <a:off x="5999892" y="4880899"/>
            <a:ext cx="4562133" cy="1444410"/>
            <a:chOff x="3709236" y="1639111"/>
            <a:chExt cx="2531353" cy="4235785"/>
          </a:xfrm>
        </p:grpSpPr>
        <p:sp>
          <p:nvSpPr>
            <p:cNvPr id="12" name="Rounded Rectangle 24">
              <a:extLst>
                <a:ext uri="{FF2B5EF4-FFF2-40B4-BE49-F238E27FC236}">
                  <a16:creationId xmlns:a16="http://schemas.microsoft.com/office/drawing/2014/main" id="{6C9AC9B4-B104-71CE-C032-623608F38F34}"/>
                </a:ext>
              </a:extLst>
            </p:cNvPr>
            <p:cNvSpPr/>
            <p:nvPr/>
          </p:nvSpPr>
          <p:spPr>
            <a:xfrm>
              <a:off x="3728586" y="1639111"/>
              <a:ext cx="2512003" cy="4235785"/>
            </a:xfrm>
            <a:prstGeom prst="roundRect">
              <a:avLst>
                <a:gd name="adj" fmla="val 101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488FFB-2320-3FBB-557B-E0485DC6BBC4}"/>
                </a:ext>
              </a:extLst>
            </p:cNvPr>
            <p:cNvSpPr txBox="1"/>
            <p:nvPr/>
          </p:nvSpPr>
          <p:spPr>
            <a:xfrm>
              <a:off x="3709236" y="1677492"/>
              <a:ext cx="2531353" cy="117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Others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EDCE3E-D052-05D7-02D9-8F03CE7363FD}"/>
                </a:ext>
              </a:extLst>
            </p:cNvPr>
            <p:cNvSpPr txBox="1"/>
            <p:nvPr/>
          </p:nvSpPr>
          <p:spPr>
            <a:xfrm>
              <a:off x="3737619" y="2814601"/>
              <a:ext cx="1128350" cy="2797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defRPr>
              </a:lvl1pPr>
            </a:lstStyle>
            <a:p>
              <a:r>
                <a:rPr lang="en-IN" sz="1400" dirty="0"/>
                <a:t>Kaggle</a:t>
              </a:r>
            </a:p>
            <a:p>
              <a:r>
                <a:rPr lang="en-IN" sz="1400" dirty="0"/>
                <a:t>CI/CD  Pipelines</a:t>
              </a:r>
            </a:p>
            <a:p>
              <a:r>
                <a:rPr lang="en-IN" sz="1400" dirty="0" err="1"/>
                <a:t>Pexels</a:t>
              </a:r>
              <a:endParaRPr lang="en-IN" sz="1400" dirty="0"/>
            </a:p>
            <a:p>
              <a:endParaRPr lang="en-IN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CE425B-50FE-DC8A-A15D-753591648D23}"/>
              </a:ext>
            </a:extLst>
          </p:cNvPr>
          <p:cNvGrpSpPr/>
          <p:nvPr/>
        </p:nvGrpSpPr>
        <p:grpSpPr>
          <a:xfrm>
            <a:off x="1651165" y="1848591"/>
            <a:ext cx="1919704" cy="1603753"/>
            <a:chOff x="8144922" y="3231279"/>
            <a:chExt cx="3764914" cy="1875716"/>
          </a:xfrm>
        </p:grpSpPr>
        <p:sp>
          <p:nvSpPr>
            <p:cNvPr id="37" name="Rounded Rectangle 24">
              <a:extLst>
                <a:ext uri="{FF2B5EF4-FFF2-40B4-BE49-F238E27FC236}">
                  <a16:creationId xmlns:a16="http://schemas.microsoft.com/office/drawing/2014/main" id="{4D9B0EC6-BA06-1B95-950F-5E8D3E3FAB25}"/>
                </a:ext>
              </a:extLst>
            </p:cNvPr>
            <p:cNvSpPr/>
            <p:nvPr/>
          </p:nvSpPr>
          <p:spPr>
            <a:xfrm>
              <a:off x="8144922" y="3231279"/>
              <a:ext cx="3753816" cy="1875716"/>
            </a:xfrm>
            <a:prstGeom prst="roundRect">
              <a:avLst>
                <a:gd name="adj" fmla="val 2292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C1B8DC-FC3D-333A-E35D-C82E2778B6DE}"/>
                </a:ext>
              </a:extLst>
            </p:cNvPr>
            <p:cNvSpPr txBox="1"/>
            <p:nvPr/>
          </p:nvSpPr>
          <p:spPr>
            <a:xfrm>
              <a:off x="8181112" y="3267003"/>
              <a:ext cx="3671465" cy="37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Frontend</a:t>
              </a:r>
              <a:endParaRPr lang="en-IN" sz="2000" b="1" u="sng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B24C99-BCC3-0F27-238B-9AAA6C4BC829}"/>
                </a:ext>
              </a:extLst>
            </p:cNvPr>
            <p:cNvSpPr txBox="1"/>
            <p:nvPr/>
          </p:nvSpPr>
          <p:spPr>
            <a:xfrm>
              <a:off x="8263357" y="3758123"/>
              <a:ext cx="3646479" cy="98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spcAft>
                  <a:spcPts val="400"/>
                </a:spcAft>
                <a:buFont typeface="Arial" panose="020B0604020202020204" pitchFamily="34" charset="0"/>
                <a:buChar char="•"/>
                <a:defRPr sz="14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defRPr>
              </a:lvl1pPr>
            </a:lstStyle>
            <a:p>
              <a:r>
                <a:rPr lang="en-IN" dirty="0"/>
                <a:t>React.js </a:t>
              </a:r>
            </a:p>
            <a:p>
              <a:r>
                <a:rPr lang="en-IN" dirty="0"/>
                <a:t>Recharts</a:t>
              </a:r>
            </a:p>
            <a:p>
              <a:r>
                <a:rPr lang="en-IN" dirty="0"/>
                <a:t>Tailwind CSS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4ECE7D-A500-2399-656B-D5E7FC626555}"/>
              </a:ext>
            </a:extLst>
          </p:cNvPr>
          <p:cNvGrpSpPr/>
          <p:nvPr/>
        </p:nvGrpSpPr>
        <p:grpSpPr>
          <a:xfrm>
            <a:off x="3736262" y="1859629"/>
            <a:ext cx="2115290" cy="2881824"/>
            <a:chOff x="11799069" y="870757"/>
            <a:chExt cx="2456145" cy="4478235"/>
          </a:xfrm>
        </p:grpSpPr>
        <p:sp>
          <p:nvSpPr>
            <p:cNvPr id="46" name="Rounded Rectangle 24">
              <a:extLst>
                <a:ext uri="{FF2B5EF4-FFF2-40B4-BE49-F238E27FC236}">
                  <a16:creationId xmlns:a16="http://schemas.microsoft.com/office/drawing/2014/main" id="{AEC79300-5B41-070D-6CA5-357F87E86B43}"/>
                </a:ext>
              </a:extLst>
            </p:cNvPr>
            <p:cNvSpPr/>
            <p:nvPr/>
          </p:nvSpPr>
          <p:spPr>
            <a:xfrm>
              <a:off x="11799069" y="870757"/>
              <a:ext cx="2456145" cy="4478235"/>
            </a:xfrm>
            <a:prstGeom prst="roundRect">
              <a:avLst>
                <a:gd name="adj" fmla="val 1287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8B32FE-5DF6-8786-6D40-85855979A97B}"/>
                </a:ext>
              </a:extLst>
            </p:cNvPr>
            <p:cNvSpPr txBox="1"/>
            <p:nvPr/>
          </p:nvSpPr>
          <p:spPr>
            <a:xfrm>
              <a:off x="11802280" y="986112"/>
              <a:ext cx="2447044" cy="621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NLP &amp; ML</a:t>
              </a:r>
              <a:endParaRPr lang="en-IN" sz="2000" b="1" u="sng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BE4EFAB-30D2-E60E-FF12-1A0415C0C052}"/>
                </a:ext>
              </a:extLst>
            </p:cNvPr>
            <p:cNvSpPr txBox="1"/>
            <p:nvPr/>
          </p:nvSpPr>
          <p:spPr>
            <a:xfrm>
              <a:off x="11831298" y="1646908"/>
              <a:ext cx="2375741" cy="296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spcAft>
                  <a:spcPts val="400"/>
                </a:spcAft>
                <a:buFont typeface="Arial" panose="020B0604020202020204" pitchFamily="34" charset="0"/>
                <a:buChar char="•"/>
                <a:defRPr sz="14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defRPr>
              </a:lvl1pPr>
            </a:lstStyle>
            <a:p>
              <a:r>
                <a:rPr lang="en-IN" dirty="0"/>
                <a:t>BART</a:t>
              </a:r>
            </a:p>
            <a:p>
              <a:r>
                <a:rPr lang="en-IN" dirty="0"/>
                <a:t>Stable Diffusion</a:t>
              </a:r>
            </a:p>
            <a:p>
              <a:r>
                <a:rPr lang="en-IN" dirty="0"/>
                <a:t>Tesseract OCR</a:t>
              </a:r>
            </a:p>
            <a:p>
              <a:r>
                <a:rPr lang="en-IN" dirty="0"/>
                <a:t>Gemini 1.5 Flash</a:t>
              </a:r>
            </a:p>
            <a:p>
              <a:r>
                <a:rPr lang="en-IN" dirty="0"/>
                <a:t>TensorFlow</a:t>
              </a:r>
            </a:p>
            <a:p>
              <a:r>
                <a:rPr lang="en-IN" dirty="0"/>
                <a:t>PyTorch</a:t>
              </a:r>
            </a:p>
            <a:p>
              <a:r>
                <a:rPr lang="en-IN" dirty="0"/>
                <a:t>wav2lip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0A767A-1F2C-C1CF-5995-02D58968BF4F}"/>
              </a:ext>
            </a:extLst>
          </p:cNvPr>
          <p:cNvGrpSpPr/>
          <p:nvPr/>
        </p:nvGrpSpPr>
        <p:grpSpPr>
          <a:xfrm>
            <a:off x="3739028" y="4880899"/>
            <a:ext cx="2247830" cy="1455796"/>
            <a:chOff x="9287219" y="4685007"/>
            <a:chExt cx="2247830" cy="1341892"/>
          </a:xfrm>
        </p:grpSpPr>
        <p:sp>
          <p:nvSpPr>
            <p:cNvPr id="51" name="Rounded Rectangle 24">
              <a:extLst>
                <a:ext uri="{FF2B5EF4-FFF2-40B4-BE49-F238E27FC236}">
                  <a16:creationId xmlns:a16="http://schemas.microsoft.com/office/drawing/2014/main" id="{AA4D8CEE-46C5-5401-3A67-F49953828C42}"/>
                </a:ext>
              </a:extLst>
            </p:cNvPr>
            <p:cNvSpPr/>
            <p:nvPr/>
          </p:nvSpPr>
          <p:spPr>
            <a:xfrm>
              <a:off x="9287219" y="4685007"/>
              <a:ext cx="2107451" cy="1341892"/>
            </a:xfrm>
            <a:prstGeom prst="roundRect">
              <a:avLst>
                <a:gd name="adj" fmla="val 1958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A55EDC-30E7-3FF1-7DCF-A654594120C5}"/>
                </a:ext>
              </a:extLst>
            </p:cNvPr>
            <p:cNvSpPr txBox="1"/>
            <p:nvPr/>
          </p:nvSpPr>
          <p:spPr>
            <a:xfrm>
              <a:off x="9337549" y="5137649"/>
              <a:ext cx="2197500" cy="680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Postman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Git/</a:t>
              </a:r>
              <a:r>
                <a:rPr lang="en-US" sz="1400" dirty="0" err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Github</a:t>
              </a:r>
              <a:endPara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Google </a:t>
              </a:r>
              <a:r>
                <a:rPr lang="en-US" sz="1400" dirty="0" err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Colab</a:t>
              </a:r>
              <a:endParaRPr lang="en-US" sz="1400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E389DD-C542-10BE-B5DF-EA5C42DDB2A5}"/>
                </a:ext>
              </a:extLst>
            </p:cNvPr>
            <p:cNvSpPr txBox="1"/>
            <p:nvPr/>
          </p:nvSpPr>
          <p:spPr>
            <a:xfrm>
              <a:off x="9289032" y="4724844"/>
              <a:ext cx="2092397" cy="363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Tools</a:t>
              </a:r>
              <a:endParaRPr lang="en-IN" sz="2000" b="1" u="sng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3542B82-2FBF-6F99-2C27-73F36EE5D9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4775" y="-827530"/>
            <a:ext cx="45719" cy="4571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3788D04-02E9-5B93-C7B3-582AE52DA24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95" y="4707458"/>
            <a:ext cx="384740" cy="38474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214553-297E-AFDC-857A-C11ADC6F49D1}"/>
              </a:ext>
            </a:extLst>
          </p:cNvPr>
          <p:cNvGrpSpPr/>
          <p:nvPr/>
        </p:nvGrpSpPr>
        <p:grpSpPr>
          <a:xfrm>
            <a:off x="8458681" y="3236686"/>
            <a:ext cx="2081985" cy="1468304"/>
            <a:chOff x="8144924" y="3202866"/>
            <a:chExt cx="3727714" cy="1948654"/>
          </a:xfrm>
        </p:grpSpPr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01C08E78-DBD0-B46A-AD57-AA296B7B4D26}"/>
                </a:ext>
              </a:extLst>
            </p:cNvPr>
            <p:cNvSpPr/>
            <p:nvPr/>
          </p:nvSpPr>
          <p:spPr>
            <a:xfrm>
              <a:off x="8144924" y="3202866"/>
              <a:ext cx="3727714" cy="1948654"/>
            </a:xfrm>
            <a:prstGeom prst="roundRect">
              <a:avLst>
                <a:gd name="adj" fmla="val 226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A0E426-B242-2F74-D3EA-82442AB1888C}"/>
                </a:ext>
              </a:extLst>
            </p:cNvPr>
            <p:cNvSpPr txBox="1"/>
            <p:nvPr/>
          </p:nvSpPr>
          <p:spPr>
            <a:xfrm>
              <a:off x="8185610" y="3204956"/>
              <a:ext cx="3646477" cy="531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Design</a:t>
              </a:r>
              <a:endParaRPr lang="en-IN" sz="2000" b="1" u="sng">
                <a:solidFill>
                  <a:srgbClr val="00FFFF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91DD36-0E36-BBB5-A929-EE21B5354956}"/>
                </a:ext>
              </a:extLst>
            </p:cNvPr>
            <p:cNvSpPr txBox="1"/>
            <p:nvPr/>
          </p:nvSpPr>
          <p:spPr>
            <a:xfrm>
              <a:off x="8185610" y="3809453"/>
              <a:ext cx="3646481" cy="1342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Figma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Canva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Befunky</a:t>
              </a:r>
            </a:p>
            <a:p>
              <a:endParaRPr lang="en-US" sz="140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  <a:p>
              <a:endParaRPr lang="en-US" sz="140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</p:grpSp>
      <p:pic>
        <p:nvPicPr>
          <p:cNvPr id="79" name="Picture 78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F793435E-F121-2E31-4FAB-4B013063ABA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45" y="3693747"/>
            <a:ext cx="302249" cy="30224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20F3335-FA53-075A-F7CF-6B151F18E5A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61" y="5401598"/>
            <a:ext cx="304762" cy="304762"/>
          </a:xfrm>
          <a:prstGeom prst="rect">
            <a:avLst/>
          </a:prstGeom>
        </p:spPr>
      </p:pic>
      <p:pic>
        <p:nvPicPr>
          <p:cNvPr id="89" name="Picture 88" descr="A blue and black symbol&#10;&#10;Description automatically generated">
            <a:extLst>
              <a:ext uri="{FF2B5EF4-FFF2-40B4-BE49-F238E27FC236}">
                <a16:creationId xmlns:a16="http://schemas.microsoft.com/office/drawing/2014/main" id="{FC59F238-DD8C-2951-B79C-39FCB7D7D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40" y="3140303"/>
            <a:ext cx="291337" cy="26191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552E72-60FC-2BBD-1F1A-3AEC3072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83" y="5828281"/>
            <a:ext cx="350324" cy="3282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24">
            <a:extLst>
              <a:ext uri="{FF2B5EF4-FFF2-40B4-BE49-F238E27FC236}">
                <a16:creationId xmlns:a16="http://schemas.microsoft.com/office/drawing/2014/main" id="{2795EE9D-7A6C-5866-31EB-663FBBE10FAC}"/>
              </a:ext>
            </a:extLst>
          </p:cNvPr>
          <p:cNvSpPr/>
          <p:nvPr/>
        </p:nvSpPr>
        <p:spPr>
          <a:xfrm>
            <a:off x="4888108" y="1100130"/>
            <a:ext cx="2627058" cy="442602"/>
          </a:xfrm>
          <a:prstGeom prst="roundRect">
            <a:avLst>
              <a:gd name="adj" fmla="val 3418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lliaz sans"/>
                <a:cs typeface="Times New Roman" panose="02020603050405020304" pitchFamily="18" charset="0"/>
              </a:rPr>
              <a:t>TECH STACK</a:t>
            </a:r>
          </a:p>
        </p:txBody>
      </p:sp>
      <p:pic>
        <p:nvPicPr>
          <p:cNvPr id="1026" name="Picture 2" descr="DevOps figure 8 representing a pipeline">
            <a:extLst>
              <a:ext uri="{FF2B5EF4-FFF2-40B4-BE49-F238E27FC236}">
                <a16:creationId xmlns:a16="http://schemas.microsoft.com/office/drawing/2014/main" id="{A5B8CA80-EEB1-292F-3EF0-0A5F6B3C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797" y="5896846"/>
            <a:ext cx="449024" cy="2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FastAPI: The Future of Modern Web Development">
            <a:extLst>
              <a:ext uri="{FF2B5EF4-FFF2-40B4-BE49-F238E27FC236}">
                <a16:creationId xmlns:a16="http://schemas.microsoft.com/office/drawing/2014/main" id="{913813F6-34E8-6D9B-7279-F1DDCF0F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395" y="4189080"/>
            <a:ext cx="473197" cy="26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Editor by BeFunky - Apps on Google Play">
            <a:extLst>
              <a:ext uri="{FF2B5EF4-FFF2-40B4-BE49-F238E27FC236}">
                <a16:creationId xmlns:a16="http://schemas.microsoft.com/office/drawing/2014/main" id="{9252FAB7-D77C-0FA7-CBE5-CBA7C6B1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408" y="4291349"/>
            <a:ext cx="280942" cy="28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2A8D52A-7943-C8A5-A591-23ED183730BE}"/>
              </a:ext>
            </a:extLst>
          </p:cNvPr>
          <p:cNvGrpSpPr/>
          <p:nvPr/>
        </p:nvGrpSpPr>
        <p:grpSpPr>
          <a:xfrm>
            <a:off x="6017094" y="1854122"/>
            <a:ext cx="4669594" cy="1653018"/>
            <a:chOff x="3217031" y="1256119"/>
            <a:chExt cx="4569858" cy="16530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161748-7076-C1AE-5DA2-8137FEB406BE}"/>
                </a:ext>
              </a:extLst>
            </p:cNvPr>
            <p:cNvGrpSpPr/>
            <p:nvPr/>
          </p:nvGrpSpPr>
          <p:grpSpPr>
            <a:xfrm>
              <a:off x="3217031" y="1256119"/>
              <a:ext cx="4426955" cy="1653018"/>
              <a:chOff x="8173028" y="1661837"/>
              <a:chExt cx="3747093" cy="1653018"/>
            </a:xfrm>
          </p:grpSpPr>
          <p:sp>
            <p:nvSpPr>
              <p:cNvPr id="16" name="Rounded Rectangle 24">
                <a:extLst>
                  <a:ext uri="{FF2B5EF4-FFF2-40B4-BE49-F238E27FC236}">
                    <a16:creationId xmlns:a16="http://schemas.microsoft.com/office/drawing/2014/main" id="{D3C69460-E8C4-2167-FD31-891647B44169}"/>
                  </a:ext>
                </a:extLst>
              </p:cNvPr>
              <p:cNvSpPr/>
              <p:nvPr/>
            </p:nvSpPr>
            <p:spPr>
              <a:xfrm>
                <a:off x="8173028" y="1667672"/>
                <a:ext cx="3747093" cy="1218161"/>
              </a:xfrm>
              <a:prstGeom prst="roundRect">
                <a:avLst>
                  <a:gd name="adj" fmla="val 2086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FA1209-4110-A60C-8375-0CF0C77FE367}"/>
                  </a:ext>
                </a:extLst>
              </p:cNvPr>
              <p:cNvSpPr txBox="1"/>
              <p:nvPr/>
            </p:nvSpPr>
            <p:spPr>
              <a:xfrm>
                <a:off x="8210842" y="1661837"/>
                <a:ext cx="36714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>
                    <a:solidFill>
                      <a:srgbClr val="00FFFF"/>
                    </a:solidFill>
                    <a:latin typeface="Alliaz sans"/>
                    <a:cs typeface="Times New Roman" panose="02020603050405020304" pitchFamily="18" charset="0"/>
                  </a:rPr>
                  <a:t>Industrial Add-Ons</a:t>
                </a:r>
                <a:endParaRPr lang="en-IN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0E2759-4EF3-92E7-2120-7981FCB73D6E}"/>
                  </a:ext>
                </a:extLst>
              </p:cNvPr>
              <p:cNvSpPr txBox="1"/>
              <p:nvPr/>
            </p:nvSpPr>
            <p:spPr>
              <a:xfrm>
                <a:off x="8182812" y="2083749"/>
                <a:ext cx="206464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285750" indent="-285750">
                  <a:buFont typeface="Arial" panose="020B0604020202020204" pitchFamily="34" charset="0"/>
                  <a:buChar char="•"/>
                  <a:defRPr sz="1600">
                    <a:solidFill>
                      <a:schemeClr val="bg1"/>
                    </a:solidFill>
                    <a:latin typeface="Alliaz sans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IN" sz="1400"/>
                  <a:t>Husky (for code quality)</a:t>
                </a:r>
              </a:p>
              <a:p>
                <a:r>
                  <a:rPr lang="en-IN" sz="1400"/>
                  <a:t>Clarity (for error recording)</a:t>
                </a:r>
              </a:p>
              <a:p>
                <a:r>
                  <a:rPr lang="en-IN" sz="1400"/>
                  <a:t>Sentry (for error detection) </a:t>
                </a:r>
              </a:p>
              <a:p>
                <a:endParaRPr lang="en-US"/>
              </a:p>
              <a:p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86D1D-0D7E-BA0D-CE88-B71C9293751A}"/>
                </a:ext>
              </a:extLst>
            </p:cNvPr>
            <p:cNvSpPr txBox="1"/>
            <p:nvPr/>
          </p:nvSpPr>
          <p:spPr>
            <a:xfrm>
              <a:off x="5539059" y="1683917"/>
              <a:ext cx="22478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6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defRPr>
              </a:lvl1pPr>
            </a:lstStyle>
            <a:p>
              <a:r>
                <a:rPr lang="en-IN" sz="1400"/>
                <a:t>PlayWright (for testing)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4E47BF-1CF1-3BBD-92FE-C20A0E04E08A}"/>
              </a:ext>
            </a:extLst>
          </p:cNvPr>
          <p:cNvGrpSpPr/>
          <p:nvPr/>
        </p:nvGrpSpPr>
        <p:grpSpPr>
          <a:xfrm>
            <a:off x="5853490" y="3236781"/>
            <a:ext cx="2713627" cy="1480150"/>
            <a:chOff x="7431471" y="3861344"/>
            <a:chExt cx="2713627" cy="18680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C663D8-1B91-4DDF-74FB-14E84FE7F8E0}"/>
                </a:ext>
              </a:extLst>
            </p:cNvPr>
            <p:cNvGrpSpPr/>
            <p:nvPr/>
          </p:nvGrpSpPr>
          <p:grpSpPr>
            <a:xfrm>
              <a:off x="7431471" y="3861344"/>
              <a:ext cx="2713627" cy="1868056"/>
              <a:chOff x="2614323" y="4651519"/>
              <a:chExt cx="4165259" cy="1541590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A0D9DFEB-B939-941C-8478-C127C759350C}"/>
                  </a:ext>
                </a:extLst>
              </p:cNvPr>
              <p:cNvSpPr/>
              <p:nvPr/>
            </p:nvSpPr>
            <p:spPr>
              <a:xfrm>
                <a:off x="2884784" y="4651519"/>
                <a:ext cx="3496437" cy="1541590"/>
              </a:xfrm>
              <a:prstGeom prst="roundRect">
                <a:avLst>
                  <a:gd name="adj" fmla="val 2405"/>
                </a:avLst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427D38D-75C3-921D-0B76-0B3F7682DE4A}"/>
                  </a:ext>
                </a:extLst>
              </p:cNvPr>
              <p:cNvSpPr txBox="1"/>
              <p:nvPr/>
            </p:nvSpPr>
            <p:spPr>
              <a:xfrm>
                <a:off x="2614323" y="4680163"/>
                <a:ext cx="4165259" cy="73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b="1" u="sng">
                    <a:solidFill>
                      <a:srgbClr val="00FFFF"/>
                    </a:solidFill>
                    <a:latin typeface="Alliaz sans"/>
                    <a:cs typeface="Times New Roman" panose="02020603050405020304" pitchFamily="18" charset="0"/>
                  </a:rPr>
                  <a:t>Cloud Service </a:t>
                </a:r>
              </a:p>
              <a:p>
                <a:pPr algn="ctr"/>
                <a:r>
                  <a:rPr lang="en-IN" sz="2000" b="1" u="sng">
                    <a:solidFill>
                      <a:srgbClr val="00FFFF"/>
                    </a:solidFill>
                    <a:latin typeface="Alliaz sans"/>
                    <a:cs typeface="Times New Roman" panose="02020603050405020304" pitchFamily="18" charset="0"/>
                  </a:rPr>
                  <a:t>Provider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752B06-EDE2-6FE7-72BA-E3FF0AFF2569}"/>
                </a:ext>
              </a:extLst>
            </p:cNvPr>
            <p:cNvSpPr txBox="1"/>
            <p:nvPr/>
          </p:nvSpPr>
          <p:spPr>
            <a:xfrm>
              <a:off x="7632959" y="4851937"/>
              <a:ext cx="2275335" cy="66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Firebase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Digital Ocean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7F3CAD-8E41-8700-850C-0D80B0273E6D}"/>
              </a:ext>
            </a:extLst>
          </p:cNvPr>
          <p:cNvGrpSpPr/>
          <p:nvPr/>
        </p:nvGrpSpPr>
        <p:grpSpPr>
          <a:xfrm>
            <a:off x="1651166" y="5405652"/>
            <a:ext cx="2105576" cy="931044"/>
            <a:chOff x="9287219" y="4685006"/>
            <a:chExt cx="2277696" cy="1137310"/>
          </a:xfrm>
        </p:grpSpPr>
        <p:sp>
          <p:nvSpPr>
            <p:cNvPr id="17" name="Rounded Rectangle 24">
              <a:extLst>
                <a:ext uri="{FF2B5EF4-FFF2-40B4-BE49-F238E27FC236}">
                  <a16:creationId xmlns:a16="http://schemas.microsoft.com/office/drawing/2014/main" id="{3F9147D9-A1AF-5F07-1B20-357B3BA93C38}"/>
                </a:ext>
              </a:extLst>
            </p:cNvPr>
            <p:cNvSpPr/>
            <p:nvPr/>
          </p:nvSpPr>
          <p:spPr>
            <a:xfrm>
              <a:off x="9287219" y="4685007"/>
              <a:ext cx="2091501" cy="1137309"/>
            </a:xfrm>
            <a:prstGeom prst="roundRect">
              <a:avLst>
                <a:gd name="adj" fmla="val 3490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DD4E60-8C82-B911-032D-DA64E2F37D7C}"/>
                </a:ext>
              </a:extLst>
            </p:cNvPr>
            <p:cNvSpPr txBox="1"/>
            <p:nvPr/>
          </p:nvSpPr>
          <p:spPr>
            <a:xfrm>
              <a:off x="9367415" y="5139446"/>
              <a:ext cx="2197500" cy="575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Vercel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4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Railway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F49EFB-21F6-E6F5-D6E5-19DAAB283776}"/>
                </a:ext>
              </a:extLst>
            </p:cNvPr>
            <p:cNvSpPr txBox="1"/>
            <p:nvPr/>
          </p:nvSpPr>
          <p:spPr>
            <a:xfrm>
              <a:off x="9319763" y="4685006"/>
              <a:ext cx="2074907" cy="5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u="sng">
                  <a:solidFill>
                    <a:srgbClr val="00FFFF"/>
                  </a:solidFill>
                  <a:latin typeface="Alliaz sans"/>
                  <a:cs typeface="Times New Roman" panose="02020603050405020304" pitchFamily="18" charset="0"/>
                </a:rPr>
                <a:t>Hosting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E181E53-2C5F-BDDD-2A79-2FB2B50BC2E4}"/>
              </a:ext>
            </a:extLst>
          </p:cNvPr>
          <p:cNvSpPr txBox="1"/>
          <p:nvPr/>
        </p:nvSpPr>
        <p:spPr>
          <a:xfrm>
            <a:off x="8440442" y="5308934"/>
            <a:ext cx="2077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defRPr>
            </a:lvl1pPr>
          </a:lstStyle>
          <a:p>
            <a:r>
              <a:rPr lang="en-IN"/>
              <a:t>Transformers</a:t>
            </a:r>
          </a:p>
          <a:p>
            <a:r>
              <a:rPr lang="en-IN"/>
              <a:t>pdfplumber</a:t>
            </a:r>
          </a:p>
          <a:p>
            <a:r>
              <a:rPr lang="en-IN"/>
              <a:t>Pydub</a:t>
            </a:r>
          </a:p>
          <a:p>
            <a:r>
              <a:rPr lang="en-IN"/>
              <a:t>moviepy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3F898F4-CBB7-BB15-087F-2C5C3B8B5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88" y="4321032"/>
            <a:ext cx="311311" cy="3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Gemini icon PNG and SVG Vector Free Download">
            <a:extLst>
              <a:ext uri="{FF2B5EF4-FFF2-40B4-BE49-F238E27FC236}">
                <a16:creationId xmlns:a16="http://schemas.microsoft.com/office/drawing/2014/main" id="{D599D789-3BF0-5949-F723-31A0C640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1143" y="4277574"/>
            <a:ext cx="380936" cy="3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lobal web icon">
            <a:extLst>
              <a:ext uri="{FF2B5EF4-FFF2-40B4-BE49-F238E27FC236}">
                <a16:creationId xmlns:a16="http://schemas.microsoft.com/office/drawing/2014/main" id="{A6262199-9DE7-CD85-6A09-944767AA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509" y="5271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llection of Firebase Logo PNG. | PlusPNG">
            <a:extLst>
              <a:ext uri="{FF2B5EF4-FFF2-40B4-BE49-F238E27FC236}">
                <a16:creationId xmlns:a16="http://schemas.microsoft.com/office/drawing/2014/main" id="{B6D0C6E8-67C2-3D7B-70CF-6FE48888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46" y="4182611"/>
            <a:ext cx="187596" cy="2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VERCEL TRANSPARENT LOGO">
            <a:extLst>
              <a:ext uri="{FF2B5EF4-FFF2-40B4-BE49-F238E27FC236}">
                <a16:creationId xmlns:a16="http://schemas.microsoft.com/office/drawing/2014/main" id="{07EFB15F-5B25-9BFF-96FF-7C094C696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12715" r="6805" b="9147"/>
          <a:stretch/>
        </p:blipFill>
        <p:spPr bwMode="auto">
          <a:xfrm>
            <a:off x="3027212" y="5844269"/>
            <a:ext cx="298233" cy="259414"/>
          </a:xfrm>
          <a:prstGeom prst="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0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blue square with white text&#10;&#10;Description automatically generated">
            <a:extLst>
              <a:ext uri="{FF2B5EF4-FFF2-40B4-BE49-F238E27FC236}">
                <a16:creationId xmlns:a16="http://schemas.microsoft.com/office/drawing/2014/main" id="{0CB6B88D-59F1-0BAF-FC45-A54B77A7AF2A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E95A-653C-C868-8C30-A4A896E2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CFDEF0-5E99-E32D-D3E2-C10F52C77A84}"/>
              </a:ext>
            </a:extLst>
          </p:cNvPr>
          <p:cNvGrpSpPr/>
          <p:nvPr/>
        </p:nvGrpSpPr>
        <p:grpSpPr>
          <a:xfrm>
            <a:off x="579956" y="734524"/>
            <a:ext cx="4833292" cy="5647646"/>
            <a:chOff x="1055444" y="374431"/>
            <a:chExt cx="5260730" cy="5856497"/>
          </a:xfrm>
        </p:grpSpPr>
        <p:sp>
          <p:nvSpPr>
            <p:cNvPr id="15" name="Rounded Rectangle 24">
              <a:extLst>
                <a:ext uri="{FF2B5EF4-FFF2-40B4-BE49-F238E27FC236}">
                  <a16:creationId xmlns:a16="http://schemas.microsoft.com/office/drawing/2014/main" id="{9F2AE6AE-BC83-3C37-B5D6-6665D14AAF93}"/>
                </a:ext>
              </a:extLst>
            </p:cNvPr>
            <p:cNvSpPr/>
            <p:nvPr/>
          </p:nvSpPr>
          <p:spPr>
            <a:xfrm>
              <a:off x="1055444" y="1128351"/>
              <a:ext cx="5260730" cy="5102577"/>
            </a:xfrm>
            <a:prstGeom prst="roundRect">
              <a:avLst>
                <a:gd name="adj" fmla="val 3418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 descr="A white arrows pointing to a cross&#10;&#10;Description automatically generated">
              <a:extLst>
                <a:ext uri="{FF2B5EF4-FFF2-40B4-BE49-F238E27FC236}">
                  <a16:creationId xmlns:a16="http://schemas.microsoft.com/office/drawing/2014/main" id="{6F53C5C0-EBD2-2039-613D-B7C243EB6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r="17402"/>
            <a:stretch/>
          </p:blipFill>
          <p:spPr>
            <a:xfrm>
              <a:off x="1083266" y="1476563"/>
              <a:ext cx="5205085" cy="4384472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9AD471-BB06-24D5-8A5D-DAF60D316AFE}"/>
                </a:ext>
              </a:extLst>
            </p:cNvPr>
            <p:cNvGrpSpPr/>
            <p:nvPr/>
          </p:nvGrpSpPr>
          <p:grpSpPr>
            <a:xfrm>
              <a:off x="1643757" y="3851435"/>
              <a:ext cx="1825200" cy="1645200"/>
              <a:chOff x="3809218" y="3760094"/>
              <a:chExt cx="2216074" cy="2059099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806632D3-688C-4AA0-D087-D4D13C139C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9218" y="5372981"/>
                <a:ext cx="2216074" cy="446212"/>
              </a:xfrm>
              <a:prstGeom prst="roundRect">
                <a:avLst>
                  <a:gd name="adj" fmla="val 8340"/>
                </a:avLst>
              </a:prstGeom>
              <a:gradFill>
                <a:gsLst>
                  <a:gs pos="64000">
                    <a:srgbClr val="00FFFF">
                      <a:alpha val="46000"/>
                    </a:srgb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Education and EdTech</a:t>
                </a:r>
                <a:endParaRPr lang="en-US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" name="Picture 18" descr="A group of people in different poses&#10;&#10;Description automatically generated">
                <a:extLst>
                  <a:ext uri="{FF2B5EF4-FFF2-40B4-BE49-F238E27FC236}">
                    <a16:creationId xmlns:a16="http://schemas.microsoft.com/office/drawing/2014/main" id="{65D8AA0D-630B-4CF8-35B0-E65EFBDA4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24" t="11740" r="70202" b="57258"/>
              <a:stretch/>
            </p:blipFill>
            <p:spPr>
              <a:xfrm>
                <a:off x="4128701" y="3760094"/>
                <a:ext cx="1698201" cy="177376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7EE1AC0-54B9-F0EB-A36B-A82B3F569D13}"/>
                </a:ext>
              </a:extLst>
            </p:cNvPr>
            <p:cNvGrpSpPr/>
            <p:nvPr/>
          </p:nvGrpSpPr>
          <p:grpSpPr>
            <a:xfrm>
              <a:off x="4029446" y="1731291"/>
              <a:ext cx="1867669" cy="1644327"/>
              <a:chOff x="3952635" y="1703784"/>
              <a:chExt cx="2295118" cy="1685916"/>
            </a:xfrm>
          </p:grpSpPr>
          <p:sp>
            <p:nvSpPr>
              <p:cNvPr id="9" name="Rounded Rectangle 24">
                <a:extLst>
                  <a:ext uri="{FF2B5EF4-FFF2-40B4-BE49-F238E27FC236}">
                    <a16:creationId xmlns:a16="http://schemas.microsoft.com/office/drawing/2014/main" id="{D040DF0C-0FFD-B7C3-EA6C-46C2A86AEF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52635" y="2943489"/>
                <a:ext cx="2295118" cy="446211"/>
              </a:xfrm>
              <a:prstGeom prst="roundRect">
                <a:avLst>
                  <a:gd name="adj" fmla="val 8340"/>
                </a:avLst>
              </a:prstGeom>
              <a:gradFill>
                <a:gsLst>
                  <a:gs pos="64000">
                    <a:srgbClr val="00FFFF">
                      <a:alpha val="46000"/>
                    </a:srgb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 Corporate Training &amp; </a:t>
                </a:r>
              </a:p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 E-learning</a:t>
                </a:r>
                <a:endParaRPr lang="en-US" sz="12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" name="Picture 19" descr="A group of people in different poses&#10;&#10;Description automatically generated">
                <a:extLst>
                  <a:ext uri="{FF2B5EF4-FFF2-40B4-BE49-F238E27FC236}">
                    <a16:creationId xmlns:a16="http://schemas.microsoft.com/office/drawing/2014/main" id="{A733E130-4219-AFF8-ADEF-B111EAA4A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8" t="55255" r="51675" b="22437"/>
              <a:stretch/>
            </p:blipFill>
            <p:spPr>
              <a:xfrm>
                <a:off x="3952637" y="1703784"/>
                <a:ext cx="2009406" cy="1220632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4C18BA7-E5BC-435C-E26F-7C9578C31C4B}"/>
                </a:ext>
              </a:extLst>
            </p:cNvPr>
            <p:cNvGrpSpPr/>
            <p:nvPr/>
          </p:nvGrpSpPr>
          <p:grpSpPr>
            <a:xfrm>
              <a:off x="1654557" y="1731291"/>
              <a:ext cx="1803600" cy="1645200"/>
              <a:chOff x="6676497" y="1649542"/>
              <a:chExt cx="2216074" cy="1756761"/>
            </a:xfrm>
          </p:grpSpPr>
          <p:sp>
            <p:nvSpPr>
              <p:cNvPr id="12" name="Rounded Rectangle 24">
                <a:extLst>
                  <a:ext uri="{FF2B5EF4-FFF2-40B4-BE49-F238E27FC236}">
                    <a16:creationId xmlns:a16="http://schemas.microsoft.com/office/drawing/2014/main" id="{A1EEE724-1588-1CB6-AFE5-C7952429F56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76497" y="2960091"/>
                <a:ext cx="2216074" cy="446212"/>
              </a:xfrm>
              <a:prstGeom prst="roundRect">
                <a:avLst>
                  <a:gd name="adj" fmla="val 8340"/>
                </a:avLst>
              </a:prstGeom>
              <a:gradFill>
                <a:gsLst>
                  <a:gs pos="64000">
                    <a:srgbClr val="00FFFF">
                      <a:alpha val="46000"/>
                    </a:srgb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 Marketing &amp;</a:t>
                </a:r>
              </a:p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 Social Media</a:t>
                </a:r>
                <a:endParaRPr lang="en-US" sz="12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Picture 20" descr="A group of people in different poses&#10;&#10;Description automatically generated">
                <a:extLst>
                  <a:ext uri="{FF2B5EF4-FFF2-40B4-BE49-F238E27FC236}">
                    <a16:creationId xmlns:a16="http://schemas.microsoft.com/office/drawing/2014/main" id="{3AE0257C-103D-CA8A-42F0-F84A86CB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43" t="10084" r="49106" b="63074"/>
              <a:stretch/>
            </p:blipFill>
            <p:spPr>
              <a:xfrm>
                <a:off x="6928162" y="1649542"/>
                <a:ext cx="1796944" cy="139861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A3E5F0A-67E2-81F0-EDD9-BDB6C7574BB8}"/>
                </a:ext>
              </a:extLst>
            </p:cNvPr>
            <p:cNvGrpSpPr/>
            <p:nvPr/>
          </p:nvGrpSpPr>
          <p:grpSpPr>
            <a:xfrm>
              <a:off x="4029448" y="3851435"/>
              <a:ext cx="1825200" cy="1645200"/>
              <a:chOff x="6756607" y="3860910"/>
              <a:chExt cx="2216074" cy="1976394"/>
            </a:xfrm>
          </p:grpSpPr>
          <p:sp>
            <p:nvSpPr>
              <p:cNvPr id="16" name="Rounded Rectangle 24">
                <a:extLst>
                  <a:ext uri="{FF2B5EF4-FFF2-40B4-BE49-F238E27FC236}">
                    <a16:creationId xmlns:a16="http://schemas.microsoft.com/office/drawing/2014/main" id="{E190956E-A7A9-962C-5B05-E94F5753FB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56607" y="5391092"/>
                <a:ext cx="2216074" cy="446212"/>
              </a:xfrm>
              <a:prstGeom prst="roundRect">
                <a:avLst>
                  <a:gd name="adj" fmla="val 8340"/>
                </a:avLst>
              </a:prstGeom>
              <a:gradFill>
                <a:gsLst>
                  <a:gs pos="64000">
                    <a:srgbClr val="00FFFF">
                      <a:alpha val="46000"/>
                    </a:srgb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b="1" i="0" u="none" strike="noStrike">
                    <a:solidFill>
                      <a:schemeClr val="bg1"/>
                    </a:solidFill>
                    <a:effectLst/>
                    <a:latin typeface="Alliaz sans"/>
                    <a:cs typeface="Times New Roman" panose="02020603050405020304" pitchFamily="18" charset="0"/>
                  </a:rPr>
                  <a:t> HR &amp; Recruitment</a:t>
                </a:r>
                <a:endParaRPr lang="en-US" sz="12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2" name="Picture 21" descr="A group of people in different poses&#10;&#10;Description automatically generated">
                <a:extLst>
                  <a:ext uri="{FF2B5EF4-FFF2-40B4-BE49-F238E27FC236}">
                    <a16:creationId xmlns:a16="http://schemas.microsoft.com/office/drawing/2014/main" id="{E512CC63-FCA4-17E9-22FC-6FE86CBD8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02" t="13683" r="26263" b="60000"/>
              <a:stretch/>
            </p:blipFill>
            <p:spPr>
              <a:xfrm>
                <a:off x="6970531" y="3860910"/>
                <a:ext cx="1698201" cy="1557494"/>
              </a:xfrm>
              <a:prstGeom prst="rect">
                <a:avLst/>
              </a:prstGeom>
            </p:spPr>
          </p:pic>
        </p:grpSp>
        <p:sp>
          <p:nvSpPr>
            <p:cNvPr id="24" name="Rounded Rectangle 24">
              <a:extLst>
                <a:ext uri="{FF2B5EF4-FFF2-40B4-BE49-F238E27FC236}">
                  <a16:creationId xmlns:a16="http://schemas.microsoft.com/office/drawing/2014/main" id="{16E58D1E-1CED-EFD1-09E6-9BC43BEA24AA}"/>
                </a:ext>
              </a:extLst>
            </p:cNvPr>
            <p:cNvSpPr/>
            <p:nvPr/>
          </p:nvSpPr>
          <p:spPr>
            <a:xfrm>
              <a:off x="2590621" y="374431"/>
              <a:ext cx="2075846" cy="524060"/>
            </a:xfrm>
            <a:prstGeom prst="roundRect">
              <a:avLst>
                <a:gd name="adj" fmla="val 3418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TARGET</a:t>
              </a:r>
              <a:r>
                <a:rPr lang="en-US" sz="2000" b="1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SECTORS</a:t>
              </a:r>
              <a:endParaRPr lang="en-US" sz="2000" b="1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FDB1D9-79AB-9A42-A9FB-65840E75802B}"/>
              </a:ext>
            </a:extLst>
          </p:cNvPr>
          <p:cNvGrpSpPr/>
          <p:nvPr/>
        </p:nvGrpSpPr>
        <p:grpSpPr>
          <a:xfrm>
            <a:off x="6522721" y="1463040"/>
            <a:ext cx="4925568" cy="4920612"/>
            <a:chOff x="1338184" y="978338"/>
            <a:chExt cx="4520327" cy="5252590"/>
          </a:xfrm>
        </p:grpSpPr>
        <p:sp>
          <p:nvSpPr>
            <p:cNvPr id="6" name="Rounded Rectangle 24">
              <a:extLst>
                <a:ext uri="{FF2B5EF4-FFF2-40B4-BE49-F238E27FC236}">
                  <a16:creationId xmlns:a16="http://schemas.microsoft.com/office/drawing/2014/main" id="{13349283-0ECE-066C-7059-B469C94C4D66}"/>
                </a:ext>
              </a:extLst>
            </p:cNvPr>
            <p:cNvSpPr/>
            <p:nvPr/>
          </p:nvSpPr>
          <p:spPr>
            <a:xfrm>
              <a:off x="1338184" y="978338"/>
              <a:ext cx="4520327" cy="5252590"/>
            </a:xfrm>
            <a:prstGeom prst="roundRect">
              <a:avLst>
                <a:gd name="adj" fmla="val 3418"/>
              </a:avLst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 descr="A white arrows pointing to a cross&#10;&#10;Description automatically generated">
              <a:extLst>
                <a:ext uri="{FF2B5EF4-FFF2-40B4-BE49-F238E27FC236}">
                  <a16:creationId xmlns:a16="http://schemas.microsoft.com/office/drawing/2014/main" id="{89B5B8CB-F85D-1235-05FF-2153121D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2" r="17402"/>
            <a:stretch/>
          </p:blipFill>
          <p:spPr>
            <a:xfrm>
              <a:off x="1737448" y="1412397"/>
              <a:ext cx="3775303" cy="4384472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5D46798-25A8-0E9E-BC3B-B8B7292EC2BF}"/>
              </a:ext>
            </a:extLst>
          </p:cNvPr>
          <p:cNvSpPr txBox="1"/>
          <p:nvPr/>
        </p:nvSpPr>
        <p:spPr>
          <a:xfrm rot="16200000">
            <a:off x="5399196" y="3648189"/>
            <a:ext cx="292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Few Engagement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3B2B0-3DCE-B97C-D269-1E6C45E4B0B1}"/>
              </a:ext>
            </a:extLst>
          </p:cNvPr>
          <p:cNvSpPr txBox="1"/>
          <p:nvPr/>
        </p:nvSpPr>
        <p:spPr>
          <a:xfrm rot="16200000">
            <a:off x="9526161" y="3544655"/>
            <a:ext cx="323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Advance Engagement Features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6DC544-CBD7-42AE-A851-B0155B0DE4AE}"/>
              </a:ext>
            </a:extLst>
          </p:cNvPr>
          <p:cNvSpPr txBox="1"/>
          <p:nvPr/>
        </p:nvSpPr>
        <p:spPr>
          <a:xfrm>
            <a:off x="8205232" y="1483184"/>
            <a:ext cx="197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High Scalability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47E858-9E79-065C-55C3-1A979C1CEBCC}"/>
              </a:ext>
            </a:extLst>
          </p:cNvPr>
          <p:cNvSpPr txBox="1"/>
          <p:nvPr/>
        </p:nvSpPr>
        <p:spPr>
          <a:xfrm>
            <a:off x="8205232" y="5977026"/>
            <a:ext cx="21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Low Scalability</a:t>
            </a:r>
          </a:p>
        </p:txBody>
      </p:sp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F6FBC429-9953-5A77-BFF1-E077A57B1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90" y="2140835"/>
            <a:ext cx="1413065" cy="1529138"/>
          </a:xfrm>
          <a:prstGeom prst="rect">
            <a:avLst/>
          </a:prstGeom>
        </p:spPr>
      </p:pic>
      <p:pic>
        <p:nvPicPr>
          <p:cNvPr id="1026" name="Picture 2" descr="Image result for Invideo logo">
            <a:extLst>
              <a:ext uri="{FF2B5EF4-FFF2-40B4-BE49-F238E27FC236}">
                <a16:creationId xmlns:a16="http://schemas.microsoft.com/office/drawing/2014/main" id="{CFCFA8AD-6259-55EA-0D6B-BAB40B54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01" y="2438715"/>
            <a:ext cx="1413064" cy="114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ory Review 2024: The Future Of Video Creation">
            <a:extLst>
              <a:ext uri="{FF2B5EF4-FFF2-40B4-BE49-F238E27FC236}">
                <a16:creationId xmlns:a16="http://schemas.microsoft.com/office/drawing/2014/main" id="{31F3FFAF-967B-F7D9-F209-A9E5E9532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17" y="4405148"/>
            <a:ext cx="1562033" cy="8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nthesia Old Logo PNG vector in SVG, PDF, AI, CDR format">
            <a:extLst>
              <a:ext uri="{FF2B5EF4-FFF2-40B4-BE49-F238E27FC236}">
                <a16:creationId xmlns:a16="http://schemas.microsoft.com/office/drawing/2014/main" id="{05CBBDF3-C9EC-22FA-85AF-D1317329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090" y="4315245"/>
            <a:ext cx="1438513" cy="107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4">
            <a:extLst>
              <a:ext uri="{FF2B5EF4-FFF2-40B4-BE49-F238E27FC236}">
                <a16:creationId xmlns:a16="http://schemas.microsoft.com/office/drawing/2014/main" id="{2D21C05D-E0B2-A221-1B36-9587B9D761D1}"/>
              </a:ext>
            </a:extLst>
          </p:cNvPr>
          <p:cNvSpPr/>
          <p:nvPr/>
        </p:nvSpPr>
        <p:spPr>
          <a:xfrm>
            <a:off x="7613542" y="728967"/>
            <a:ext cx="2697539" cy="505371"/>
          </a:xfrm>
          <a:prstGeom prst="roundRect">
            <a:avLst>
              <a:gd name="adj" fmla="val 3418"/>
            </a:avLst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rPr>
              <a:t>COMPETITIVE LANDSCAPE</a:t>
            </a:r>
          </a:p>
        </p:txBody>
      </p:sp>
    </p:spTree>
    <p:extLst>
      <p:ext uri="{BB962C8B-B14F-4D97-AF65-F5344CB8AC3E}">
        <p14:creationId xmlns:p14="http://schemas.microsoft.com/office/powerpoint/2010/main" val="208432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 descr="A blue square with white text&#10;&#10;Description automatically generated">
            <a:extLst>
              <a:ext uri="{FF2B5EF4-FFF2-40B4-BE49-F238E27FC236}">
                <a16:creationId xmlns:a16="http://schemas.microsoft.com/office/drawing/2014/main" id="{F44E58B7-6622-0B6F-9003-CDC8B0AAD8C8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9E95A-653C-C868-8C30-A4A896E2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5F2A6-F149-6C50-373F-7158DCB2C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586" y="19226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 hidden="1">
            <a:extLst>
              <a:ext uri="{FF2B5EF4-FFF2-40B4-BE49-F238E27FC236}">
                <a16:creationId xmlns:a16="http://schemas.microsoft.com/office/drawing/2014/main" id="{A60BF2B8-3617-4AFC-6328-F00DB2AE2E0A}"/>
              </a:ext>
            </a:extLst>
          </p:cNvPr>
          <p:cNvGrpSpPr/>
          <p:nvPr/>
        </p:nvGrpSpPr>
        <p:grpSpPr>
          <a:xfrm>
            <a:off x="3500329" y="2226872"/>
            <a:ext cx="8086137" cy="3399518"/>
            <a:chOff x="4181686" y="1225275"/>
            <a:chExt cx="7218851" cy="3112428"/>
          </a:xfrm>
        </p:grpSpPr>
        <p:sp>
          <p:nvSpPr>
            <p:cNvPr id="12" name="Rounded Rectangle 24">
              <a:extLst>
                <a:ext uri="{FF2B5EF4-FFF2-40B4-BE49-F238E27FC236}">
                  <a16:creationId xmlns:a16="http://schemas.microsoft.com/office/drawing/2014/main" id="{4C2033D1-DF0C-2540-6D1C-D96598126C9A}"/>
                </a:ext>
              </a:extLst>
            </p:cNvPr>
            <p:cNvSpPr>
              <a:spLocks/>
            </p:cNvSpPr>
            <p:nvPr/>
          </p:nvSpPr>
          <p:spPr>
            <a:xfrm>
              <a:off x="4181706" y="1225275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chemeClr val="bg1">
                    <a:alpha val="22000"/>
                    <a:lumMod val="99000"/>
                  </a:schemeClr>
                </a:gs>
                <a:gs pos="26000">
                  <a:srgbClr val="00FFFF">
                    <a:alpha val="46000"/>
                  </a:srgb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Security Layer</a:t>
              </a:r>
            </a:p>
          </p:txBody>
        </p:sp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5ABF0FF7-2239-7500-774A-5DBD89EDEA5C}"/>
                </a:ext>
              </a:extLst>
            </p:cNvPr>
            <p:cNvSpPr>
              <a:spLocks/>
            </p:cNvSpPr>
            <p:nvPr/>
          </p:nvSpPr>
          <p:spPr>
            <a:xfrm>
              <a:off x="4181686" y="1850995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rgbClr val="00FFFF">
                    <a:alpha val="44000"/>
                  </a:srgb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Backend Layer</a:t>
              </a:r>
            </a:p>
          </p:txBody>
        </p:sp>
        <p:sp>
          <p:nvSpPr>
            <p:cNvPr id="15" name="Rounded Rectangle 24">
              <a:extLst>
                <a:ext uri="{FF2B5EF4-FFF2-40B4-BE49-F238E27FC236}">
                  <a16:creationId xmlns:a16="http://schemas.microsoft.com/office/drawing/2014/main" id="{8D89EBC0-17EE-1372-3C2B-F89FC2B8354E}"/>
                </a:ext>
              </a:extLst>
            </p:cNvPr>
            <p:cNvSpPr>
              <a:spLocks/>
            </p:cNvSpPr>
            <p:nvPr/>
          </p:nvSpPr>
          <p:spPr>
            <a:xfrm>
              <a:off x="4181705" y="2462611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chemeClr val="bg1">
                    <a:alpha val="22000"/>
                    <a:lumMod val="99000"/>
                  </a:schemeClr>
                </a:gs>
                <a:gs pos="16000">
                  <a:srgbClr val="00FFFF">
                    <a:alpha val="46000"/>
                  </a:srgb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AI/ML</a:t>
              </a:r>
              <a:r>
                <a:rPr lang="en-US" sz="1800" b="1"/>
                <a:t> Layer</a:t>
              </a:r>
            </a:p>
          </p:txBody>
        </p:sp>
        <p:sp>
          <p:nvSpPr>
            <p:cNvPr id="16" name="Rounded Rectangle 24">
              <a:extLst>
                <a:ext uri="{FF2B5EF4-FFF2-40B4-BE49-F238E27FC236}">
                  <a16:creationId xmlns:a16="http://schemas.microsoft.com/office/drawing/2014/main" id="{036BAA90-3AA6-35FF-E16B-FF21CBD797D1}"/>
                </a:ext>
              </a:extLst>
            </p:cNvPr>
            <p:cNvSpPr>
              <a:spLocks/>
            </p:cNvSpPr>
            <p:nvPr/>
          </p:nvSpPr>
          <p:spPr>
            <a:xfrm>
              <a:off x="4181686" y="3101741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rgbClr val="00FFFF">
                    <a:alpha val="46000"/>
                  </a:srgb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/>
                <a:t>Data and Storage Layer</a:t>
              </a:r>
            </a:p>
          </p:txBody>
        </p:sp>
        <p:sp>
          <p:nvSpPr>
            <p:cNvPr id="17" name="Rounded Rectangle 24">
              <a:extLst>
                <a:ext uri="{FF2B5EF4-FFF2-40B4-BE49-F238E27FC236}">
                  <a16:creationId xmlns:a16="http://schemas.microsoft.com/office/drawing/2014/main" id="{0F8937F8-C074-0652-C407-7DDCB4154576}"/>
                </a:ext>
              </a:extLst>
            </p:cNvPr>
            <p:cNvSpPr>
              <a:spLocks/>
            </p:cNvSpPr>
            <p:nvPr/>
          </p:nvSpPr>
          <p:spPr>
            <a:xfrm>
              <a:off x="4181687" y="3711303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chemeClr val="bg1">
                    <a:lumMod val="99000"/>
                    <a:alpha val="33000"/>
                  </a:schemeClr>
                </a:gs>
                <a:gs pos="16000">
                  <a:srgbClr val="00FFFF">
                    <a:alpha val="46000"/>
                  </a:srgb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b="1" i="0" u="none" strike="noStrike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API &amp; Integration Layer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24">
              <a:extLst>
                <a:ext uri="{FF2B5EF4-FFF2-40B4-BE49-F238E27FC236}">
                  <a16:creationId xmlns:a16="http://schemas.microsoft.com/office/drawing/2014/main" id="{C6B6E28C-80B8-EBB3-A676-16BEE1A3A2C5}"/>
                </a:ext>
              </a:extLst>
            </p:cNvPr>
            <p:cNvSpPr>
              <a:spLocks/>
            </p:cNvSpPr>
            <p:nvPr/>
          </p:nvSpPr>
          <p:spPr>
            <a:xfrm>
              <a:off x="7285738" y="2490124"/>
              <a:ext cx="4114799" cy="626400"/>
            </a:xfrm>
            <a:prstGeom prst="roundRect">
              <a:avLst>
                <a:gd name="adj" fmla="val 8340"/>
              </a:avLst>
            </a:prstGeom>
            <a:gradFill>
              <a:gsLst>
                <a:gs pos="64000">
                  <a:srgbClr val="00FFFF">
                    <a:alpha val="46000"/>
                  </a:srgb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800" b="1" i="0" u="none" strike="noStrike"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 Security Layer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 descr="A diagram of a layer&#10;&#10;Description automatically generated with medium confidence" hidden="1">
            <a:extLst>
              <a:ext uri="{FF2B5EF4-FFF2-40B4-BE49-F238E27FC236}">
                <a16:creationId xmlns:a16="http://schemas.microsoft.com/office/drawing/2014/main" id="{2F71AE2C-8D8D-FB38-3AB0-31FCBAFF9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83"/>
            <a:ext cx="12192000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A06CE3E-831B-CB52-F12A-4FC7AAA4CCBA}"/>
              </a:ext>
            </a:extLst>
          </p:cNvPr>
          <p:cNvGrpSpPr/>
          <p:nvPr/>
        </p:nvGrpSpPr>
        <p:grpSpPr>
          <a:xfrm>
            <a:off x="256966" y="232052"/>
            <a:ext cx="3243363" cy="432265"/>
            <a:chOff x="4419832" y="1815149"/>
            <a:chExt cx="9552565" cy="704653"/>
          </a:xfrm>
        </p:grpSpPr>
        <p:sp>
          <p:nvSpPr>
            <p:cNvPr id="28" name="Rounded Rectangle 24">
              <a:extLst>
                <a:ext uri="{FF2B5EF4-FFF2-40B4-BE49-F238E27FC236}">
                  <a16:creationId xmlns:a16="http://schemas.microsoft.com/office/drawing/2014/main" id="{864431CF-14EC-BD7A-7E2D-CEAC444E7EB9}"/>
                </a:ext>
              </a:extLst>
            </p:cNvPr>
            <p:cNvSpPr>
              <a:spLocks/>
            </p:cNvSpPr>
            <p:nvPr/>
          </p:nvSpPr>
          <p:spPr>
            <a:xfrm>
              <a:off x="4419832" y="1815149"/>
              <a:ext cx="9552565" cy="704653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643482B6-7268-CE13-14F4-4171D6955D2C}"/>
                </a:ext>
              </a:extLst>
            </p:cNvPr>
            <p:cNvSpPr txBox="1">
              <a:spLocks/>
            </p:cNvSpPr>
            <p:nvPr/>
          </p:nvSpPr>
          <p:spPr>
            <a:xfrm>
              <a:off x="4419832" y="1868120"/>
              <a:ext cx="9452947" cy="6452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1" i="0" u="sng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j-ea"/>
                  <a:cs typeface="Rubik" pitchFamily="2" charset="-79"/>
                </a:defRPr>
              </a:lvl1pPr>
            </a:lstStyle>
            <a:p>
              <a:r>
                <a:rPr lang="en-IN" sz="2000" u="none">
                  <a:latin typeface="Alliaz sans"/>
                  <a:cs typeface="Times New Roman" panose="02020603050405020304" pitchFamily="18" charset="0"/>
                </a:rPr>
                <a:t>ARCHITECTURE</a:t>
              </a:r>
              <a:endParaRPr lang="en-IN" u="none">
                <a:latin typeface="Alliaz sans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Picture 4" descr="A diagram of a layer&#10;&#10;Description automatically generated">
            <a:extLst>
              <a:ext uri="{FF2B5EF4-FFF2-40B4-BE49-F238E27FC236}">
                <a16:creationId xmlns:a16="http://schemas.microsoft.com/office/drawing/2014/main" id="{0B927871-7752-E463-3939-66C476380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8" b="8459"/>
          <a:stretch/>
        </p:blipFill>
        <p:spPr>
          <a:xfrm>
            <a:off x="-86858" y="1320800"/>
            <a:ext cx="12192000" cy="49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8C94D41D-3935-24F0-3F12-29BE52BBE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square with white text">
            <a:extLst>
              <a:ext uri="{FF2B5EF4-FFF2-40B4-BE49-F238E27FC236}">
                <a16:creationId xmlns:a16="http://schemas.microsoft.com/office/drawing/2014/main" id="{3CF689E6-1E26-ED50-5741-8EF2875A3467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 bwMode="hidden">
          <a:xfrm>
            <a:off x="-49161" y="12980"/>
            <a:ext cx="12192000" cy="6832040"/>
          </a:xfrm>
          <a:prstGeom prst="rect">
            <a:avLst/>
          </a:prstGeom>
        </p:spPr>
      </p:pic>
      <p:pic>
        <p:nvPicPr>
          <p:cNvPr id="2" name="Picture 1" descr="A blue square with white text&#10;&#10;Description automatically generated">
            <a:extLst>
              <a:ext uri="{FF2B5EF4-FFF2-40B4-BE49-F238E27FC236}">
                <a16:creationId xmlns:a16="http://schemas.microsoft.com/office/drawing/2014/main" id="{081B7FA8-DAC6-96BE-060F-EB39BFFC618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97" b="7047"/>
          <a:stretch/>
        </p:blipFill>
        <p:spPr>
          <a:xfrm>
            <a:off x="0" y="966651"/>
            <a:ext cx="12192000" cy="5408023"/>
          </a:xfrm>
          <a:prstGeom prst="rect">
            <a:avLst/>
          </a:prstGeom>
        </p:spPr>
      </p:pic>
      <p:sp>
        <p:nvSpPr>
          <p:cNvPr id="33" name="Rounded Rectangle 24" hidden="1">
            <a:extLst>
              <a:ext uri="{FF2B5EF4-FFF2-40B4-BE49-F238E27FC236}">
                <a16:creationId xmlns:a16="http://schemas.microsoft.com/office/drawing/2014/main" id="{51C82CCF-7668-1870-1A70-BCDD7FF04C7D}"/>
              </a:ext>
            </a:extLst>
          </p:cNvPr>
          <p:cNvSpPr>
            <a:spLocks/>
          </p:cNvSpPr>
          <p:nvPr/>
        </p:nvSpPr>
        <p:spPr>
          <a:xfrm>
            <a:off x="-2049108" y="157311"/>
            <a:ext cx="7672039" cy="7026701"/>
          </a:xfrm>
          <a:prstGeom prst="ellipse">
            <a:avLst/>
          </a:prstGeom>
          <a:gradFill>
            <a:gsLst>
              <a:gs pos="64000">
                <a:schemeClr val="bg1">
                  <a:alpha val="22000"/>
                </a:schemeClr>
              </a:gs>
              <a:gs pos="16000">
                <a:schemeClr val="bg1">
                  <a:alpha val="10000"/>
                </a:schemeClr>
              </a:gs>
              <a:gs pos="0">
                <a:schemeClr val="bg1">
                  <a:alpha val="30000"/>
                </a:schemeClr>
              </a:gs>
              <a:gs pos="100000">
                <a:schemeClr val="bg1">
                  <a:alpha val="2000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23000">
                  <a:schemeClr val="bg1">
                    <a:alpha val="40000"/>
                  </a:schemeClr>
                </a:gs>
                <a:gs pos="69000">
                  <a:schemeClr val="bg1">
                    <a:alpha val="55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5EEA20-3AB0-1554-EB0C-D4E61A5A44BE}"/>
              </a:ext>
            </a:extLst>
          </p:cNvPr>
          <p:cNvGrpSpPr/>
          <p:nvPr/>
        </p:nvGrpSpPr>
        <p:grpSpPr>
          <a:xfrm>
            <a:off x="2018427" y="1264683"/>
            <a:ext cx="9552566" cy="4965144"/>
            <a:chOff x="3033132" y="1222811"/>
            <a:chExt cx="8430323" cy="4801995"/>
          </a:xfrm>
        </p:grpSpPr>
        <p:sp>
          <p:nvSpPr>
            <p:cNvPr id="27" name="Rounded Rectangle 24">
              <a:extLst>
                <a:ext uri="{FF2B5EF4-FFF2-40B4-BE49-F238E27FC236}">
                  <a16:creationId xmlns:a16="http://schemas.microsoft.com/office/drawing/2014/main" id="{6DBE16DA-5188-C789-4BE0-0A4B711709BE}"/>
                </a:ext>
              </a:extLst>
            </p:cNvPr>
            <p:cNvSpPr>
              <a:spLocks/>
            </p:cNvSpPr>
            <p:nvPr/>
          </p:nvSpPr>
          <p:spPr>
            <a:xfrm>
              <a:off x="3033132" y="1222811"/>
              <a:ext cx="8430322" cy="681499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4" name="Rounded Rectangle 24">
              <a:extLst>
                <a:ext uri="{FF2B5EF4-FFF2-40B4-BE49-F238E27FC236}">
                  <a16:creationId xmlns:a16="http://schemas.microsoft.com/office/drawing/2014/main" id="{D5EA2C7E-5CEE-3749-BAE0-5C5A510E03C3}"/>
                </a:ext>
              </a:extLst>
            </p:cNvPr>
            <p:cNvSpPr>
              <a:spLocks/>
            </p:cNvSpPr>
            <p:nvPr/>
          </p:nvSpPr>
          <p:spPr>
            <a:xfrm>
              <a:off x="4081347" y="2237852"/>
              <a:ext cx="7382108" cy="681499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24">
              <a:extLst>
                <a:ext uri="{FF2B5EF4-FFF2-40B4-BE49-F238E27FC236}">
                  <a16:creationId xmlns:a16="http://schemas.microsoft.com/office/drawing/2014/main" id="{C57376AD-36C0-A549-F359-34DB62677279}"/>
                </a:ext>
              </a:extLst>
            </p:cNvPr>
            <p:cNvSpPr>
              <a:spLocks/>
            </p:cNvSpPr>
            <p:nvPr/>
          </p:nvSpPr>
          <p:spPr>
            <a:xfrm>
              <a:off x="3938504" y="4351213"/>
              <a:ext cx="7524950" cy="681499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5" name="Rounded Rectangle 24">
              <a:extLst>
                <a:ext uri="{FF2B5EF4-FFF2-40B4-BE49-F238E27FC236}">
                  <a16:creationId xmlns:a16="http://schemas.microsoft.com/office/drawing/2014/main" id="{CCF613CE-FE4E-9912-0202-D6B8793575B9}"/>
                </a:ext>
              </a:extLst>
            </p:cNvPr>
            <p:cNvSpPr>
              <a:spLocks/>
            </p:cNvSpPr>
            <p:nvPr/>
          </p:nvSpPr>
          <p:spPr>
            <a:xfrm>
              <a:off x="4201110" y="3283059"/>
              <a:ext cx="7262344" cy="681499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37" name="Rounded Rectangle 24">
              <a:extLst>
                <a:ext uri="{FF2B5EF4-FFF2-40B4-BE49-F238E27FC236}">
                  <a16:creationId xmlns:a16="http://schemas.microsoft.com/office/drawing/2014/main" id="{611302D6-D260-6C05-F50F-858CDC5808CE}"/>
                </a:ext>
              </a:extLst>
            </p:cNvPr>
            <p:cNvSpPr>
              <a:spLocks/>
            </p:cNvSpPr>
            <p:nvPr/>
          </p:nvSpPr>
          <p:spPr>
            <a:xfrm>
              <a:off x="3172149" y="5343307"/>
              <a:ext cx="8291305" cy="681499"/>
            </a:xfrm>
            <a:prstGeom prst="roundRect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lliaz san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B19F6D-5232-A0E2-3C8C-C160313D1FA2}"/>
              </a:ext>
            </a:extLst>
          </p:cNvPr>
          <p:cNvGrpSpPr/>
          <p:nvPr/>
        </p:nvGrpSpPr>
        <p:grpSpPr>
          <a:xfrm>
            <a:off x="-1005404" y="1412397"/>
            <a:ext cx="4881675" cy="4655366"/>
            <a:chOff x="576699" y="1726848"/>
            <a:chExt cx="6028663" cy="5315764"/>
          </a:xfrm>
        </p:grpSpPr>
        <p:sp>
          <p:nvSpPr>
            <p:cNvPr id="45" name="Rounded Rectangle 24">
              <a:extLst>
                <a:ext uri="{FF2B5EF4-FFF2-40B4-BE49-F238E27FC236}">
                  <a16:creationId xmlns:a16="http://schemas.microsoft.com/office/drawing/2014/main" id="{BCA7FDF2-333D-2D44-D94F-DE4EFCF6F4EF}"/>
                </a:ext>
              </a:extLst>
            </p:cNvPr>
            <p:cNvSpPr>
              <a:spLocks/>
            </p:cNvSpPr>
            <p:nvPr/>
          </p:nvSpPr>
          <p:spPr>
            <a:xfrm>
              <a:off x="602204" y="1726848"/>
              <a:ext cx="6003158" cy="5299377"/>
            </a:xfrm>
            <a:prstGeom prst="ellipse">
              <a:avLst/>
            </a:prstGeom>
            <a:solidFill>
              <a:srgbClr val="1F387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65E308-505F-8425-BDAF-BFA00109F477}"/>
                </a:ext>
              </a:extLst>
            </p:cNvPr>
            <p:cNvGrpSpPr/>
            <p:nvPr/>
          </p:nvGrpSpPr>
          <p:grpSpPr>
            <a:xfrm>
              <a:off x="576699" y="1743235"/>
              <a:ext cx="6003157" cy="5299377"/>
              <a:chOff x="-416761" y="1441836"/>
              <a:chExt cx="6003157" cy="5299377"/>
            </a:xfrm>
          </p:grpSpPr>
          <p:sp>
            <p:nvSpPr>
              <p:cNvPr id="3" name="Rounded Rectangle 24">
                <a:extLst>
                  <a:ext uri="{FF2B5EF4-FFF2-40B4-BE49-F238E27FC236}">
                    <a16:creationId xmlns:a16="http://schemas.microsoft.com/office/drawing/2014/main" id="{D8CED2CE-1E75-C4D9-1C05-5BFC79B4D7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4911" y="1933304"/>
                <a:ext cx="3536826" cy="3265714"/>
              </a:xfrm>
              <a:prstGeom prst="ellipse">
                <a:avLst/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Rounded Rectangle 24">
                <a:extLst>
                  <a:ext uri="{FF2B5EF4-FFF2-40B4-BE49-F238E27FC236}">
                    <a16:creationId xmlns:a16="http://schemas.microsoft.com/office/drawing/2014/main" id="{1A6029B5-7271-03A3-CC57-F1D711EA17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4911" y="1933304"/>
                <a:ext cx="3536826" cy="3265713"/>
              </a:xfrm>
              <a:prstGeom prst="ellipse">
                <a:avLst/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ounded Rectangle 24">
                <a:extLst>
                  <a:ext uri="{FF2B5EF4-FFF2-40B4-BE49-F238E27FC236}">
                    <a16:creationId xmlns:a16="http://schemas.microsoft.com/office/drawing/2014/main" id="{9AD2DED5-9AFC-825C-5F85-BB4D3B6BFC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416761" y="1441836"/>
                <a:ext cx="6003157" cy="5299377"/>
              </a:xfrm>
              <a:prstGeom prst="ellipse">
                <a:avLst/>
              </a:prstGeom>
              <a:gradFill>
                <a:gsLst>
                  <a:gs pos="64000">
                    <a:schemeClr val="bg1">
                      <a:alpha val="22000"/>
                    </a:schemeClr>
                  </a:gs>
                  <a:gs pos="16000">
                    <a:schemeClr val="bg1">
                      <a:alpha val="10000"/>
                    </a:schemeClr>
                  </a:gs>
                  <a:gs pos="0">
                    <a:schemeClr val="bg1">
                      <a:alpha val="3000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23000">
                      <a:schemeClr val="bg1">
                        <a:alpha val="40000"/>
                      </a:schemeClr>
                    </a:gs>
                    <a:gs pos="69000">
                      <a:schemeClr val="bg1">
                        <a:alpha val="55000"/>
                      </a:schemeClr>
                    </a:gs>
                    <a:gs pos="100000">
                      <a:schemeClr val="bg1">
                        <a:alpha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lliaz sans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884ED3-9E33-71A4-D214-3669DE0967AC}"/>
              </a:ext>
            </a:extLst>
          </p:cNvPr>
          <p:cNvGrpSpPr/>
          <p:nvPr/>
        </p:nvGrpSpPr>
        <p:grpSpPr>
          <a:xfrm>
            <a:off x="3389211" y="1304276"/>
            <a:ext cx="8181781" cy="646331"/>
            <a:chOff x="3461187" y="1305156"/>
            <a:chExt cx="8181781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7FAD3F-D402-0C64-D1F9-D3DADB632380}"/>
                </a:ext>
              </a:extLst>
            </p:cNvPr>
            <p:cNvSpPr txBox="1"/>
            <p:nvPr/>
          </p:nvSpPr>
          <p:spPr>
            <a:xfrm>
              <a:off x="3461187" y="1305156"/>
              <a:ext cx="2018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Enterprise Level Analytics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BD3-68B3-962F-BD9B-8C059127E890}"/>
                </a:ext>
              </a:extLst>
            </p:cNvPr>
            <p:cNvSpPr txBox="1"/>
            <p:nvPr/>
          </p:nvSpPr>
          <p:spPr>
            <a:xfrm>
              <a:off x="5323383" y="1393005"/>
              <a:ext cx="631958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Leaderboards, gamification, and point system with badges.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Insights on employee comprehension and HR team dynamics.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97B78E-9D7C-A423-C2DB-2BA3ACF7CBC0}"/>
              </a:ext>
            </a:extLst>
          </p:cNvPr>
          <p:cNvGrpSpPr/>
          <p:nvPr/>
        </p:nvGrpSpPr>
        <p:grpSpPr>
          <a:xfrm>
            <a:off x="4158388" y="2337294"/>
            <a:ext cx="7412604" cy="646331"/>
            <a:chOff x="3461187" y="1305156"/>
            <a:chExt cx="7673696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ABEF57-D317-64C3-DFCE-F799F9708468}"/>
                </a:ext>
              </a:extLst>
            </p:cNvPr>
            <p:cNvSpPr txBox="1"/>
            <p:nvPr/>
          </p:nvSpPr>
          <p:spPr>
            <a:xfrm>
              <a:off x="3461187" y="1305156"/>
              <a:ext cx="2018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Multilingual</a:t>
              </a:r>
            </a:p>
            <a:p>
              <a:r>
                <a:rPr lang="en-IN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Support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A989AC-BE7F-AA92-237B-FE087E9CBE3B}"/>
                </a:ext>
              </a:extLst>
            </p:cNvPr>
            <p:cNvSpPr txBox="1"/>
            <p:nvPr/>
          </p:nvSpPr>
          <p:spPr>
            <a:xfrm>
              <a:off x="4862269" y="1431745"/>
              <a:ext cx="62726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 b="1">
                  <a:solidFill>
                    <a:srgbClr val="00FFFF"/>
                  </a:solidFill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Adaptive video content in 10+ languages.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Enhanced global engagement and personalized learning.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3B6C24-E5DF-B50E-5A28-CC3426C9862C}"/>
              </a:ext>
            </a:extLst>
          </p:cNvPr>
          <p:cNvGrpSpPr/>
          <p:nvPr/>
        </p:nvGrpSpPr>
        <p:grpSpPr>
          <a:xfrm>
            <a:off x="4348612" y="3426267"/>
            <a:ext cx="7222381" cy="646331"/>
            <a:chOff x="3461187" y="1305156"/>
            <a:chExt cx="7677273" cy="646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5304D1-FAB8-60DF-0A3D-69ED77654278}"/>
                </a:ext>
              </a:extLst>
            </p:cNvPr>
            <p:cNvSpPr txBox="1"/>
            <p:nvPr/>
          </p:nvSpPr>
          <p:spPr>
            <a:xfrm>
              <a:off x="3461187" y="1305156"/>
              <a:ext cx="2018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Seamless Integration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B2B744-C096-2E19-A7D9-3459212CE12D}"/>
                </a:ext>
              </a:extLst>
            </p:cNvPr>
            <p:cNvSpPr txBox="1"/>
            <p:nvPr/>
          </p:nvSpPr>
          <p:spPr>
            <a:xfrm>
              <a:off x="4865847" y="1428332"/>
              <a:ext cx="627261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 b="1">
                  <a:solidFill>
                    <a:srgbClr val="00FFFF"/>
                  </a:solidFill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Videos can be </a:t>
              </a: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embedded, downloaded</a:t>
              </a: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, or shared </a:t>
              </a: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via li</a:t>
              </a: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nk.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Easy access </a:t>
              </a: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and wide </a:t>
              </a: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distribution</a:t>
              </a: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734AC6-0086-3C69-B0E0-D3E84557E9F2}"/>
              </a:ext>
            </a:extLst>
          </p:cNvPr>
          <p:cNvGrpSpPr/>
          <p:nvPr/>
        </p:nvGrpSpPr>
        <p:grpSpPr>
          <a:xfrm>
            <a:off x="4085357" y="4550426"/>
            <a:ext cx="7561357" cy="646331"/>
            <a:chOff x="3461187" y="1305156"/>
            <a:chExt cx="8577908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61B6F4-BB56-2B19-1797-3E96E9CDBC1E}"/>
                </a:ext>
              </a:extLst>
            </p:cNvPr>
            <p:cNvSpPr txBox="1"/>
            <p:nvPr/>
          </p:nvSpPr>
          <p:spPr>
            <a:xfrm>
              <a:off x="3461187" y="1305156"/>
              <a:ext cx="22369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r>
                <a:rPr lang="en-US">
                  <a:latin typeface="Alliaz sans"/>
                  <a:cs typeface="Times New Roman" panose="02020603050405020304" pitchFamily="18" charset="0"/>
                </a:rPr>
                <a:t>Voice-Activated Navigation</a:t>
              </a:r>
              <a:endParaRPr lang="en-IN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94740F-FF7C-B0D9-0E0B-C1F4C9B6A109}"/>
                </a:ext>
              </a:extLst>
            </p:cNvPr>
            <p:cNvSpPr txBox="1"/>
            <p:nvPr/>
          </p:nvSpPr>
          <p:spPr>
            <a:xfrm>
              <a:off x="5504100" y="1412081"/>
              <a:ext cx="653499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 b="1">
                  <a:solidFill>
                    <a:srgbClr val="00FFFF"/>
                  </a:solidFill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Hands-free platform </a:t>
              </a: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controls.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Accessibility for </a:t>
              </a:r>
              <a:r>
                <a:rPr lang="en-IN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users with disabilities.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D83D45-FB3C-80AE-1F45-224ADE53B446}"/>
              </a:ext>
            </a:extLst>
          </p:cNvPr>
          <p:cNvGrpSpPr/>
          <p:nvPr/>
        </p:nvGrpSpPr>
        <p:grpSpPr>
          <a:xfrm>
            <a:off x="3326784" y="5581237"/>
            <a:ext cx="8244208" cy="646331"/>
            <a:chOff x="3461187" y="1305156"/>
            <a:chExt cx="8768400" cy="6463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00ECC4-EF35-8BD9-B3E6-FAC15C5DD31D}"/>
                </a:ext>
              </a:extLst>
            </p:cNvPr>
            <p:cNvSpPr txBox="1"/>
            <p:nvPr/>
          </p:nvSpPr>
          <p:spPr>
            <a:xfrm>
              <a:off x="3461187" y="1305156"/>
              <a:ext cx="2492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</a:defRPr>
              </a:lvl1pPr>
            </a:lstStyle>
            <a:p>
              <a:r>
                <a:rPr lang="en-IN">
                  <a:latin typeface="Alliaz sans"/>
                  <a:cs typeface="Times New Roman" panose="02020603050405020304" pitchFamily="18" charset="0"/>
                </a:rPr>
                <a:t>Team Collaboration Tools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A2E379-8BBA-725C-9E24-408B79C64196}"/>
                </a:ext>
              </a:extLst>
            </p:cNvPr>
            <p:cNvSpPr txBox="1"/>
            <p:nvPr/>
          </p:nvSpPr>
          <p:spPr>
            <a:xfrm>
              <a:off x="5853537" y="1358181"/>
              <a:ext cx="63760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 b="1">
                  <a:solidFill>
                    <a:srgbClr val="00FFFF"/>
                  </a:solidFill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Streamlined collaboration </a:t>
              </a:r>
              <a:r>
                <a:rPr lang="en-US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for teams.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 b="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Ideal for </a:t>
              </a:r>
              <a:r>
                <a:rPr lang="en-US" sz="1300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corporate training and education.</a:t>
              </a:r>
            </a:p>
          </p:txBody>
        </p:sp>
      </p:grpSp>
      <p:pic>
        <p:nvPicPr>
          <p:cNvPr id="53" name="Picture 52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194C1D62-82F4-3261-D879-F5CEB9A34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79" b="50000"/>
          <a:stretch/>
        </p:blipFill>
        <p:spPr>
          <a:xfrm>
            <a:off x="2816357" y="1315135"/>
            <a:ext cx="636440" cy="559001"/>
          </a:xfrm>
          <a:prstGeom prst="rect">
            <a:avLst/>
          </a:prstGeom>
        </p:spPr>
      </p:pic>
      <p:pic>
        <p:nvPicPr>
          <p:cNvPr id="55" name="Picture 54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47554E70-2EB5-D71E-E0E7-DAA52B664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5" t="50000" r="35459"/>
          <a:stretch/>
        </p:blipFill>
        <p:spPr>
          <a:xfrm>
            <a:off x="3696252" y="2348308"/>
            <a:ext cx="469869" cy="579970"/>
          </a:xfrm>
          <a:prstGeom prst="rect">
            <a:avLst/>
          </a:prstGeom>
        </p:spPr>
      </p:pic>
      <p:pic>
        <p:nvPicPr>
          <p:cNvPr id="57" name="Picture 56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FF9CD78B-B98C-0DDD-630E-446A80E93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7" t="5007" r="2378" b="53660"/>
          <a:stretch/>
        </p:blipFill>
        <p:spPr>
          <a:xfrm>
            <a:off x="3955393" y="3565999"/>
            <a:ext cx="395826" cy="333183"/>
          </a:xfrm>
          <a:prstGeom prst="rect">
            <a:avLst/>
          </a:prstGeom>
        </p:spPr>
      </p:pic>
      <p:pic>
        <p:nvPicPr>
          <p:cNvPr id="59" name="Picture 58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5C0032D5-73CB-2083-4014-13C340046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4" t="4356" r="34455" b="53198"/>
          <a:stretch/>
        </p:blipFill>
        <p:spPr>
          <a:xfrm>
            <a:off x="3670253" y="4681347"/>
            <a:ext cx="398384" cy="344360"/>
          </a:xfrm>
          <a:prstGeom prst="rect">
            <a:avLst/>
          </a:prstGeom>
        </p:spPr>
      </p:pic>
      <p:pic>
        <p:nvPicPr>
          <p:cNvPr id="60" name="Picture 59" descr="A group of icons on a black background&#10;&#10;Description automatically generated">
            <a:extLst>
              <a:ext uri="{FF2B5EF4-FFF2-40B4-BE49-F238E27FC236}">
                <a16:creationId xmlns:a16="http://schemas.microsoft.com/office/drawing/2014/main" id="{C06BAAC8-86B2-1CEA-224E-60990C864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54922" r="71331"/>
          <a:stretch/>
        </p:blipFill>
        <p:spPr>
          <a:xfrm>
            <a:off x="2834633" y="5622338"/>
            <a:ext cx="436289" cy="485515"/>
          </a:xfrm>
          <a:prstGeom prst="rect">
            <a:avLst/>
          </a:prstGeom>
        </p:spPr>
      </p:pic>
      <p:sp>
        <p:nvSpPr>
          <p:cNvPr id="61" name="Rectangle 1">
            <a:extLst>
              <a:ext uri="{FF2B5EF4-FFF2-40B4-BE49-F238E27FC236}">
                <a16:creationId xmlns:a16="http://schemas.microsoft.com/office/drawing/2014/main" id="{E7E4E6C3-C807-050A-3025-880AD24FA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6" y="41308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E5EF89E8-1FB9-01DE-4F41-9E887A8A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4" y="56548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Alliaz sans"/>
              <a:cs typeface="Times New Roman" panose="02020603050405020304" pitchFamily="18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73AAE11-61C9-1908-0FF3-9DFA7931FE4E}"/>
              </a:ext>
            </a:extLst>
          </p:cNvPr>
          <p:cNvGrpSpPr/>
          <p:nvPr/>
        </p:nvGrpSpPr>
        <p:grpSpPr>
          <a:xfrm>
            <a:off x="-1014306" y="1427883"/>
            <a:ext cx="4893977" cy="4648811"/>
            <a:chOff x="-1014306" y="1427883"/>
            <a:chExt cx="4893977" cy="4648811"/>
          </a:xfrm>
        </p:grpSpPr>
        <p:sp>
          <p:nvSpPr>
            <p:cNvPr id="6" name="Rounded Rectangle 24">
              <a:extLst>
                <a:ext uri="{FF2B5EF4-FFF2-40B4-BE49-F238E27FC236}">
                  <a16:creationId xmlns:a16="http://schemas.microsoft.com/office/drawing/2014/main" id="{68426CFD-566B-55D4-A38F-A9FEC1BCFAFF}"/>
                </a:ext>
              </a:extLst>
            </p:cNvPr>
            <p:cNvSpPr>
              <a:spLocks/>
            </p:cNvSpPr>
            <p:nvPr/>
          </p:nvSpPr>
          <p:spPr>
            <a:xfrm>
              <a:off x="-993108" y="1435680"/>
              <a:ext cx="4861022" cy="4641014"/>
            </a:xfrm>
            <a:prstGeom prst="ellipse">
              <a:avLst/>
            </a:prstGeom>
            <a:solidFill>
              <a:srgbClr val="1F387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pic>
          <p:nvPicPr>
            <p:cNvPr id="73" name="Picture 72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B45120B-CAED-E937-452C-82EEF1FB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" r="1926" b="33295"/>
            <a:stretch>
              <a:fillRect/>
            </a:stretch>
          </p:blipFill>
          <p:spPr>
            <a:xfrm>
              <a:off x="-1014306" y="1427883"/>
              <a:ext cx="4861022" cy="4641014"/>
            </a:xfrm>
            <a:custGeom>
              <a:avLst/>
              <a:gdLst>
                <a:gd name="connsiteX0" fmla="*/ 2430511 w 4861022"/>
                <a:gd name="connsiteY0" fmla="*/ 0 h 4641014"/>
                <a:gd name="connsiteX1" fmla="*/ 4861022 w 4861022"/>
                <a:gd name="connsiteY1" fmla="*/ 2320507 h 4641014"/>
                <a:gd name="connsiteX2" fmla="*/ 2430511 w 4861022"/>
                <a:gd name="connsiteY2" fmla="*/ 4641014 h 4641014"/>
                <a:gd name="connsiteX3" fmla="*/ 0 w 4861022"/>
                <a:gd name="connsiteY3" fmla="*/ 2320507 h 4641014"/>
                <a:gd name="connsiteX4" fmla="*/ 2430511 w 4861022"/>
                <a:gd name="connsiteY4" fmla="*/ 0 h 4641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1022" h="4641014">
                  <a:moveTo>
                    <a:pt x="2430511" y="0"/>
                  </a:moveTo>
                  <a:cubicBezTo>
                    <a:pt x="3772845" y="0"/>
                    <a:pt x="4861022" y="1038926"/>
                    <a:pt x="4861022" y="2320507"/>
                  </a:cubicBezTo>
                  <a:cubicBezTo>
                    <a:pt x="4861022" y="3602088"/>
                    <a:pt x="3772845" y="4641014"/>
                    <a:pt x="2430511" y="4641014"/>
                  </a:cubicBezTo>
                  <a:cubicBezTo>
                    <a:pt x="1088177" y="4641014"/>
                    <a:pt x="0" y="3602088"/>
                    <a:pt x="0" y="2320507"/>
                  </a:cubicBezTo>
                  <a:cubicBezTo>
                    <a:pt x="0" y="1038926"/>
                    <a:pt x="1088177" y="0"/>
                    <a:pt x="2430511" y="0"/>
                  </a:cubicBezTo>
                  <a:close/>
                </a:path>
              </a:pathLst>
            </a:custGeom>
          </p:spPr>
        </p:pic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C129BE2A-595E-782F-0766-649B975A2B7B}"/>
                </a:ext>
              </a:extLst>
            </p:cNvPr>
            <p:cNvSpPr>
              <a:spLocks/>
            </p:cNvSpPr>
            <p:nvPr/>
          </p:nvSpPr>
          <p:spPr>
            <a:xfrm>
              <a:off x="-981351" y="1432337"/>
              <a:ext cx="4861022" cy="4641014"/>
            </a:xfrm>
            <a:prstGeom prst="ellipse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24">
              <a:extLst>
                <a:ext uri="{FF2B5EF4-FFF2-40B4-BE49-F238E27FC236}">
                  <a16:creationId xmlns:a16="http://schemas.microsoft.com/office/drawing/2014/main" id="{624D80DE-9CA5-C0E7-1BB1-A9DFA6523C33}"/>
                </a:ext>
              </a:extLst>
            </p:cNvPr>
            <p:cNvSpPr>
              <a:spLocks/>
            </p:cNvSpPr>
            <p:nvPr/>
          </p:nvSpPr>
          <p:spPr>
            <a:xfrm>
              <a:off x="5443" y="2326185"/>
              <a:ext cx="2863924" cy="2860001"/>
            </a:xfrm>
            <a:prstGeom prst="ellipse">
              <a:avLst/>
            </a:prstGeom>
            <a:gradFill>
              <a:gsLst>
                <a:gs pos="64000">
                  <a:schemeClr val="bg1">
                    <a:alpha val="22000"/>
                  </a:schemeClr>
                </a:gs>
                <a:gs pos="16000">
                  <a:schemeClr val="bg1">
                    <a:alpha val="10000"/>
                  </a:schemeClr>
                </a:gs>
                <a:gs pos="0">
                  <a:schemeClr val="bg1">
                    <a:alpha val="3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2700000" scaled="0"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id="{E3D42047-8C5B-DBC7-3472-BC04017726AD}"/>
                </a:ext>
              </a:extLst>
            </p:cNvPr>
            <p:cNvSpPr>
              <a:spLocks/>
            </p:cNvSpPr>
            <p:nvPr/>
          </p:nvSpPr>
          <p:spPr>
            <a:xfrm>
              <a:off x="5442" y="2326185"/>
              <a:ext cx="2863924" cy="2860000"/>
            </a:xfrm>
            <a:prstGeom prst="ellipse">
              <a:avLst/>
            </a:prstGeom>
            <a:solidFill>
              <a:srgbClr val="1F3874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23000">
                    <a:schemeClr val="bg1">
                      <a:alpha val="40000"/>
                    </a:schemeClr>
                  </a:gs>
                  <a:gs pos="69000">
                    <a:schemeClr val="bg1">
                      <a:alpha val="55000"/>
                    </a:schemeClr>
                  </a:gs>
                  <a:gs pos="100000">
                    <a:schemeClr val="bg1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lliaz sans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CEDBFF-0E67-6672-FA9E-2E2DDE7E24AC}"/>
                </a:ext>
              </a:extLst>
            </p:cNvPr>
            <p:cNvSpPr txBox="1"/>
            <p:nvPr/>
          </p:nvSpPr>
          <p:spPr>
            <a:xfrm>
              <a:off x="266316" y="3040092"/>
              <a:ext cx="231806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Why AURA.ai</a:t>
              </a:r>
            </a:p>
            <a:p>
              <a:pPr algn="ctr"/>
              <a:r>
                <a:rPr lang="en-IN" sz="28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By </a:t>
              </a:r>
            </a:p>
            <a:p>
              <a:pPr algn="ctr"/>
              <a:r>
                <a:rPr lang="en-IN" sz="2800" b="1">
                  <a:solidFill>
                    <a:schemeClr val="bg1"/>
                  </a:solidFill>
                  <a:latin typeface="Alliaz sans"/>
                  <a:cs typeface="Times New Roman" panose="02020603050405020304" pitchFamily="18" charset="0"/>
                </a:rPr>
                <a:t>Bajaj Finserv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40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960</Words>
  <Application>Microsoft Office PowerPoint</Application>
  <PresentationFormat>Widescreen</PresentationFormat>
  <Paragraphs>225</Paragraphs>
  <Slides>14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Alliaz sans</vt:lpstr>
      <vt:lpstr>Aptos</vt:lpstr>
      <vt:lpstr>Aptos Display</vt:lpstr>
      <vt:lpstr>Arial</vt:lpstr>
      <vt:lpstr>Rubik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Mrunali Mishra</dc:creator>
  <cp:lastModifiedBy>happy yadav</cp:lastModifiedBy>
  <cp:revision>3</cp:revision>
  <dcterms:created xsi:type="dcterms:W3CDTF">2024-08-10T07:02:27Z</dcterms:created>
  <dcterms:modified xsi:type="dcterms:W3CDTF">2025-01-17T14:23:59Z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2024-08-28T16:54:13Z</vt:lpwstr>
  </property>
  <property fmtid="{D5CDD505-2E9C-101B-9397-08002B2CF9AE}" pid="4" name="MSIP_Label_defa4170-0d19-0005-0004-bc88714345d2_Method">
    <vt:lpwstr>Privileged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37573baf-977c-40f0-8e9b-6ecfbf81fd4b</vt:lpwstr>
  </property>
  <property fmtid="{D5CDD505-2E9C-101B-9397-08002B2CF9AE}" pid="7" name="MSIP_Label_defa4170-0d19-0005-0004-bc88714345d2_ActionId">
    <vt:lpwstr>0e2ad675-0d1b-46fb-a2c5-c91556dfe559</vt:lpwstr>
  </property>
  <property fmtid="{D5CDD505-2E9C-101B-9397-08002B2CF9AE}" pid="8" name="MSIP_Label_defa4170-0d19-0005-0004-bc88714345d2_ContentBits">
    <vt:lpwstr>0</vt:lpwstr>
  </property>
</Properties>
</file>